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5" r:id="rId2"/>
    <p:sldId id="317" r:id="rId3"/>
    <p:sldId id="314" r:id="rId4"/>
    <p:sldId id="319" r:id="rId5"/>
    <p:sldId id="327" r:id="rId6"/>
    <p:sldId id="328" r:id="rId7"/>
    <p:sldId id="332" r:id="rId8"/>
    <p:sldId id="337" r:id="rId9"/>
    <p:sldId id="338" r:id="rId10"/>
    <p:sldId id="336" r:id="rId11"/>
    <p:sldId id="335" r:id="rId12"/>
    <p:sldId id="334" r:id="rId13"/>
    <p:sldId id="299" r:id="rId14"/>
    <p:sldId id="261" r:id="rId15"/>
    <p:sldId id="351" r:id="rId16"/>
    <p:sldId id="352" r:id="rId17"/>
    <p:sldId id="339" r:id="rId18"/>
    <p:sldId id="340" r:id="rId19"/>
    <p:sldId id="342" r:id="rId20"/>
    <p:sldId id="341" r:id="rId21"/>
    <p:sldId id="343" r:id="rId22"/>
    <p:sldId id="344" r:id="rId23"/>
    <p:sldId id="347" r:id="rId24"/>
    <p:sldId id="348" r:id="rId25"/>
    <p:sldId id="349" r:id="rId26"/>
    <p:sldId id="345" r:id="rId27"/>
    <p:sldId id="346" r:id="rId28"/>
    <p:sldId id="350" r:id="rId29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3" autoAdjust="0"/>
    <p:restoredTop sz="89839" autoAdjust="0"/>
  </p:normalViewPr>
  <p:slideViewPr>
    <p:cSldViewPr snapToGrid="0">
      <p:cViewPr varScale="1">
        <p:scale>
          <a:sx n="56" d="100"/>
          <a:sy n="56" d="100"/>
        </p:scale>
        <p:origin x="5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Cheng\OneDrive\Desktop\Glennis_Lab\Lab%20meeting\1004_FN%20and%20PC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Cheng\OneDrive\Desktop\Glennis_Lab\Lab%20meeting\1004_FN%20and%20PC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Cheng\OneDrive\Desktop\Glennis_Lab\Lab%20meeting\1004_FN%20and%20PCstatist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Cheng\OneDrive\Desktop\Glennis_Lab\Lab%20meeting\1004_FN%20and%20PCstatist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huCheng\OneDrive\Desktop\Glennis_Lab\Lab%20meeting\1004_FN%20and%20PCstatistic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N50 vs. UL rate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12FN (N50-%)</c:v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6919744432354543E-2"/>
                  <c:y val="-3.867417642586129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'100424'!$I$27:$I$42</c:f>
              <c:numCache>
                <c:formatCode>General</c:formatCode>
                <c:ptCount val="16"/>
                <c:pt idx="0">
                  <c:v>29.9</c:v>
                </c:pt>
                <c:pt idx="1">
                  <c:v>38.6</c:v>
                </c:pt>
                <c:pt idx="2">
                  <c:v>39.979999999999997</c:v>
                </c:pt>
                <c:pt idx="3">
                  <c:v>48.4</c:v>
                </c:pt>
                <c:pt idx="4">
                  <c:v>39.200000000000003</c:v>
                </c:pt>
                <c:pt idx="5">
                  <c:v>34.1</c:v>
                </c:pt>
                <c:pt idx="6">
                  <c:v>38.65</c:v>
                </c:pt>
                <c:pt idx="7">
                  <c:v>42.87</c:v>
                </c:pt>
                <c:pt idx="8">
                  <c:v>49.13</c:v>
                </c:pt>
                <c:pt idx="9">
                  <c:v>32.58</c:v>
                </c:pt>
                <c:pt idx="10">
                  <c:v>40.22</c:v>
                </c:pt>
                <c:pt idx="11">
                  <c:v>37.35</c:v>
                </c:pt>
                <c:pt idx="12">
                  <c:v>40.67</c:v>
                </c:pt>
                <c:pt idx="13">
                  <c:v>55.89</c:v>
                </c:pt>
                <c:pt idx="14">
                  <c:v>52.77</c:v>
                </c:pt>
                <c:pt idx="15">
                  <c:v>48.41</c:v>
                </c:pt>
              </c:numCache>
            </c:numRef>
          </c:xVal>
          <c:yVal>
            <c:numRef>
              <c:f>'100424'!$F$27:$F$42</c:f>
              <c:numCache>
                <c:formatCode>General</c:formatCode>
                <c:ptCount val="16"/>
                <c:pt idx="0">
                  <c:v>69.3</c:v>
                </c:pt>
                <c:pt idx="1">
                  <c:v>79.5</c:v>
                </c:pt>
                <c:pt idx="2">
                  <c:v>82</c:v>
                </c:pt>
                <c:pt idx="3">
                  <c:v>96.8</c:v>
                </c:pt>
                <c:pt idx="4">
                  <c:v>79.3</c:v>
                </c:pt>
                <c:pt idx="5">
                  <c:v>70.3</c:v>
                </c:pt>
                <c:pt idx="6">
                  <c:v>74.900000000000006</c:v>
                </c:pt>
                <c:pt idx="7">
                  <c:v>85.5</c:v>
                </c:pt>
                <c:pt idx="8">
                  <c:v>97.9</c:v>
                </c:pt>
                <c:pt idx="9">
                  <c:v>68.5</c:v>
                </c:pt>
                <c:pt idx="10">
                  <c:v>81.400000000000006</c:v>
                </c:pt>
                <c:pt idx="11">
                  <c:v>77.099999999999994</c:v>
                </c:pt>
                <c:pt idx="12">
                  <c:v>78.5</c:v>
                </c:pt>
                <c:pt idx="13">
                  <c:v>113.2</c:v>
                </c:pt>
                <c:pt idx="14">
                  <c:v>106.7</c:v>
                </c:pt>
                <c:pt idx="15">
                  <c:v>96.6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C55-4772-BA0A-AB8B9E746BF5}"/>
            </c:ext>
          </c:extLst>
        </c:ser>
        <c:ser>
          <c:idx val="2"/>
          <c:order val="1"/>
          <c:tx>
            <c:v>15PC (N50-%)</c:v>
          </c:tx>
          <c:spPr>
            <a:ln w="25400" cap="rnd">
              <a:noFill/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3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33406229404036408"/>
                  <c:y val="-3.190806273316000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'100424'!$I$3:$I$22</c:f>
              <c:numCache>
                <c:formatCode>General</c:formatCode>
                <c:ptCount val="20"/>
                <c:pt idx="0">
                  <c:v>57.2</c:v>
                </c:pt>
                <c:pt idx="1">
                  <c:v>49.15</c:v>
                </c:pt>
                <c:pt idx="2">
                  <c:v>44.5</c:v>
                </c:pt>
                <c:pt idx="3">
                  <c:v>49.3</c:v>
                </c:pt>
                <c:pt idx="4">
                  <c:v>54.3</c:v>
                </c:pt>
                <c:pt idx="5">
                  <c:v>57.2</c:v>
                </c:pt>
                <c:pt idx="6">
                  <c:v>49.5</c:v>
                </c:pt>
                <c:pt idx="7">
                  <c:v>67.599999999999994</c:v>
                </c:pt>
                <c:pt idx="8">
                  <c:v>63</c:v>
                </c:pt>
                <c:pt idx="9">
                  <c:v>53.02</c:v>
                </c:pt>
                <c:pt idx="10">
                  <c:v>47.11</c:v>
                </c:pt>
                <c:pt idx="11">
                  <c:v>41</c:v>
                </c:pt>
                <c:pt idx="12">
                  <c:v>57.1</c:v>
                </c:pt>
                <c:pt idx="13">
                  <c:v>50.6</c:v>
                </c:pt>
                <c:pt idx="14">
                  <c:v>57.1</c:v>
                </c:pt>
                <c:pt idx="15">
                  <c:v>50.6</c:v>
                </c:pt>
                <c:pt idx="16">
                  <c:v>53.59</c:v>
                </c:pt>
                <c:pt idx="17">
                  <c:v>58.11</c:v>
                </c:pt>
                <c:pt idx="18">
                  <c:v>61.78</c:v>
                </c:pt>
                <c:pt idx="19">
                  <c:v>63.68</c:v>
                </c:pt>
              </c:numCache>
            </c:numRef>
          </c:xVal>
          <c:yVal>
            <c:numRef>
              <c:f>'100424'!$F$3:$F$22</c:f>
              <c:numCache>
                <c:formatCode>General</c:formatCode>
                <c:ptCount val="20"/>
                <c:pt idx="0">
                  <c:v>119.6</c:v>
                </c:pt>
                <c:pt idx="1">
                  <c:v>97.8</c:v>
                </c:pt>
                <c:pt idx="2">
                  <c:v>87.2</c:v>
                </c:pt>
                <c:pt idx="3">
                  <c:v>98.5</c:v>
                </c:pt>
                <c:pt idx="4">
                  <c:v>110.3</c:v>
                </c:pt>
                <c:pt idx="5">
                  <c:v>117.9</c:v>
                </c:pt>
                <c:pt idx="6">
                  <c:v>98.6</c:v>
                </c:pt>
                <c:pt idx="7">
                  <c:v>157.5</c:v>
                </c:pt>
                <c:pt idx="8">
                  <c:v>142.1</c:v>
                </c:pt>
                <c:pt idx="9">
                  <c:v>109.3</c:v>
                </c:pt>
                <c:pt idx="10">
                  <c:v>92.4</c:v>
                </c:pt>
                <c:pt idx="11">
                  <c:v>78.099999999999994</c:v>
                </c:pt>
                <c:pt idx="12">
                  <c:v>120.3</c:v>
                </c:pt>
                <c:pt idx="13">
                  <c:v>101.7</c:v>
                </c:pt>
                <c:pt idx="14">
                  <c:v>120.3</c:v>
                </c:pt>
                <c:pt idx="15">
                  <c:v>101.7</c:v>
                </c:pt>
                <c:pt idx="16">
                  <c:v>108.8</c:v>
                </c:pt>
                <c:pt idx="17">
                  <c:v>122.1</c:v>
                </c:pt>
                <c:pt idx="18">
                  <c:v>134.30000000000001</c:v>
                </c:pt>
                <c:pt idx="19">
                  <c:v>138.9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C55-4772-BA0A-AB8B9E746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1110848"/>
        <c:axId val="601116128"/>
      </c:scatterChart>
      <c:valAx>
        <c:axId val="601110848"/>
        <c:scaling>
          <c:orientation val="minMax"/>
          <c:max val="80"/>
          <c:min val="2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UL/L</a:t>
                </a:r>
                <a:r>
                  <a:rPr lang="en-US" baseline="0"/>
                  <a:t> ONT(%)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6128"/>
        <c:crosses val="autoZero"/>
        <c:crossBetween val="midCat"/>
        <c:majorUnit val="10"/>
      </c:valAx>
      <c:valAx>
        <c:axId val="60111612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N50</a:t>
                </a:r>
                <a:r>
                  <a:rPr lang="en-US" baseline="0"/>
                  <a:t> (kb)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0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N50 vs. UL output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FN (N50 UL)</c:v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59984282102098"/>
                  <c:y val="0.1277860897261937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('100424'!$G$28:$G$34,'100424'!$G$36:$G$42)</c:f>
              <c:numCache>
                <c:formatCode>General</c:formatCode>
                <c:ptCount val="14"/>
                <c:pt idx="0">
                  <c:v>28.96</c:v>
                </c:pt>
                <c:pt idx="1">
                  <c:v>16.61</c:v>
                </c:pt>
                <c:pt idx="2">
                  <c:v>41</c:v>
                </c:pt>
                <c:pt idx="3">
                  <c:v>26.94</c:v>
                </c:pt>
                <c:pt idx="4">
                  <c:v>17.7</c:v>
                </c:pt>
                <c:pt idx="5">
                  <c:v>27.78</c:v>
                </c:pt>
                <c:pt idx="6">
                  <c:v>27.66</c:v>
                </c:pt>
                <c:pt idx="7">
                  <c:v>17.97</c:v>
                </c:pt>
                <c:pt idx="8">
                  <c:v>40.69</c:v>
                </c:pt>
                <c:pt idx="9">
                  <c:v>37.74</c:v>
                </c:pt>
                <c:pt idx="10">
                  <c:v>19.84</c:v>
                </c:pt>
                <c:pt idx="11">
                  <c:v>15.85</c:v>
                </c:pt>
                <c:pt idx="12">
                  <c:v>24.87</c:v>
                </c:pt>
                <c:pt idx="13">
                  <c:v>39.47</c:v>
                </c:pt>
              </c:numCache>
            </c:numRef>
          </c:xVal>
          <c:yVal>
            <c:numRef>
              <c:f>('100424'!$F$28:$F$34,'100424'!$F$36:$F$42)</c:f>
              <c:numCache>
                <c:formatCode>General</c:formatCode>
                <c:ptCount val="14"/>
                <c:pt idx="0">
                  <c:v>79.5</c:v>
                </c:pt>
                <c:pt idx="1">
                  <c:v>82</c:v>
                </c:pt>
                <c:pt idx="2">
                  <c:v>96.8</c:v>
                </c:pt>
                <c:pt idx="3">
                  <c:v>79.3</c:v>
                </c:pt>
                <c:pt idx="4">
                  <c:v>70.3</c:v>
                </c:pt>
                <c:pt idx="5">
                  <c:v>74.900000000000006</c:v>
                </c:pt>
                <c:pt idx="6">
                  <c:v>85.5</c:v>
                </c:pt>
                <c:pt idx="7">
                  <c:v>68.5</c:v>
                </c:pt>
                <c:pt idx="8">
                  <c:v>81.400000000000006</c:v>
                </c:pt>
                <c:pt idx="9">
                  <c:v>77.099999999999994</c:v>
                </c:pt>
                <c:pt idx="10">
                  <c:v>78.5</c:v>
                </c:pt>
                <c:pt idx="11">
                  <c:v>113.2</c:v>
                </c:pt>
                <c:pt idx="12">
                  <c:v>106.7</c:v>
                </c:pt>
                <c:pt idx="13">
                  <c:v>96.6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29-4F3C-9031-D9FCCF2D1F10}"/>
            </c:ext>
          </c:extLst>
        </c:ser>
        <c:ser>
          <c:idx val="2"/>
          <c:order val="1"/>
          <c:tx>
            <c:v>PC (N50 UL)</c:v>
          </c:tx>
          <c:spPr>
            <a:ln w="25400" cap="rnd">
              <a:noFill/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3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1.4624365925897692E-2"/>
                  <c:y val="-4.843727135646385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'100424'!$G$3:$G$22</c:f>
              <c:numCache>
                <c:formatCode>General</c:formatCode>
                <c:ptCount val="20"/>
                <c:pt idx="0">
                  <c:v>16.649999999999999</c:v>
                </c:pt>
                <c:pt idx="1">
                  <c:v>23.04</c:v>
                </c:pt>
                <c:pt idx="2">
                  <c:v>16.829999999999998</c:v>
                </c:pt>
                <c:pt idx="3">
                  <c:v>40.42</c:v>
                </c:pt>
                <c:pt idx="4">
                  <c:v>29.97</c:v>
                </c:pt>
                <c:pt idx="5">
                  <c:v>17.940000000000001</c:v>
                </c:pt>
                <c:pt idx="6">
                  <c:v>33.130000000000003</c:v>
                </c:pt>
                <c:pt idx="7">
                  <c:v>16.239999999999998</c:v>
                </c:pt>
                <c:pt idx="8">
                  <c:v>29.73</c:v>
                </c:pt>
                <c:pt idx="9">
                  <c:v>23.25</c:v>
                </c:pt>
                <c:pt idx="10">
                  <c:v>21.92</c:v>
                </c:pt>
                <c:pt idx="11">
                  <c:v>17.23</c:v>
                </c:pt>
                <c:pt idx="12">
                  <c:v>30.2</c:v>
                </c:pt>
                <c:pt idx="13">
                  <c:v>32.770000000000003</c:v>
                </c:pt>
                <c:pt idx="14">
                  <c:v>30.2</c:v>
                </c:pt>
                <c:pt idx="15">
                  <c:v>32.770000000000003</c:v>
                </c:pt>
                <c:pt idx="16">
                  <c:v>39.31</c:v>
                </c:pt>
                <c:pt idx="17">
                  <c:v>46.73</c:v>
                </c:pt>
                <c:pt idx="18">
                  <c:v>24.2</c:v>
                </c:pt>
                <c:pt idx="19">
                  <c:v>32.81</c:v>
                </c:pt>
              </c:numCache>
            </c:numRef>
          </c:xVal>
          <c:yVal>
            <c:numRef>
              <c:f>'100424'!$F$3:$F$22</c:f>
              <c:numCache>
                <c:formatCode>General</c:formatCode>
                <c:ptCount val="20"/>
                <c:pt idx="0">
                  <c:v>119.6</c:v>
                </c:pt>
                <c:pt idx="1">
                  <c:v>97.8</c:v>
                </c:pt>
                <c:pt idx="2">
                  <c:v>87.2</c:v>
                </c:pt>
                <c:pt idx="3">
                  <c:v>98.5</c:v>
                </c:pt>
                <c:pt idx="4">
                  <c:v>110.3</c:v>
                </c:pt>
                <c:pt idx="5">
                  <c:v>117.9</c:v>
                </c:pt>
                <c:pt idx="6">
                  <c:v>98.6</c:v>
                </c:pt>
                <c:pt idx="7">
                  <c:v>157.5</c:v>
                </c:pt>
                <c:pt idx="8">
                  <c:v>142.1</c:v>
                </c:pt>
                <c:pt idx="9">
                  <c:v>109.3</c:v>
                </c:pt>
                <c:pt idx="10">
                  <c:v>92.4</c:v>
                </c:pt>
                <c:pt idx="11">
                  <c:v>78.099999999999994</c:v>
                </c:pt>
                <c:pt idx="12">
                  <c:v>120.3</c:v>
                </c:pt>
                <c:pt idx="13">
                  <c:v>101.7</c:v>
                </c:pt>
                <c:pt idx="14">
                  <c:v>120.3</c:v>
                </c:pt>
                <c:pt idx="15">
                  <c:v>101.7</c:v>
                </c:pt>
                <c:pt idx="16">
                  <c:v>108.8</c:v>
                </c:pt>
                <c:pt idx="17">
                  <c:v>122.1</c:v>
                </c:pt>
                <c:pt idx="18">
                  <c:v>134.30000000000001</c:v>
                </c:pt>
                <c:pt idx="19">
                  <c:v>138.9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29-4F3C-9031-D9FCCF2D1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1110848"/>
        <c:axId val="601116128"/>
      </c:scatterChart>
      <c:valAx>
        <c:axId val="60111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UL</a:t>
                </a:r>
                <a:r>
                  <a:rPr lang="en-US" baseline="0"/>
                  <a:t> ONT (Gb)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6128"/>
        <c:crosses val="autoZero"/>
        <c:crossBetween val="midCat"/>
        <c:majorUnit val="10"/>
      </c:valAx>
      <c:valAx>
        <c:axId val="60111612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N50</a:t>
                </a:r>
                <a:r>
                  <a:rPr lang="en-US" baseline="0"/>
                  <a:t> (kb)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0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N50 vs. ONT output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FN (N50 ONT)</c:v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0160899940700747"/>
                  <c:y val="8.6610232265375717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('100424'!$D$28:$D$34,'100424'!$D$36:$D$42)</c:f>
              <c:numCache>
                <c:formatCode>General</c:formatCode>
                <c:ptCount val="14"/>
                <c:pt idx="0">
                  <c:v>75.02</c:v>
                </c:pt>
                <c:pt idx="1">
                  <c:v>41.55</c:v>
                </c:pt>
                <c:pt idx="2">
                  <c:v>84.59</c:v>
                </c:pt>
                <c:pt idx="3">
                  <c:v>68.87</c:v>
                </c:pt>
                <c:pt idx="4">
                  <c:v>51.87</c:v>
                </c:pt>
                <c:pt idx="5">
                  <c:v>71.88</c:v>
                </c:pt>
                <c:pt idx="6">
                  <c:v>64.52</c:v>
                </c:pt>
                <c:pt idx="7">
                  <c:v>55.15</c:v>
                </c:pt>
                <c:pt idx="8">
                  <c:v>101.17</c:v>
                </c:pt>
                <c:pt idx="9">
                  <c:v>101.04</c:v>
                </c:pt>
                <c:pt idx="10">
                  <c:v>48.78</c:v>
                </c:pt>
                <c:pt idx="11">
                  <c:v>28.36</c:v>
                </c:pt>
                <c:pt idx="12">
                  <c:v>47.13</c:v>
                </c:pt>
                <c:pt idx="13">
                  <c:v>81.53</c:v>
                </c:pt>
              </c:numCache>
            </c:numRef>
          </c:xVal>
          <c:yVal>
            <c:numRef>
              <c:f>('100424'!$F$28:$F$34,'100424'!$F$36:$F$42)</c:f>
              <c:numCache>
                <c:formatCode>General</c:formatCode>
                <c:ptCount val="14"/>
                <c:pt idx="0">
                  <c:v>79.5</c:v>
                </c:pt>
                <c:pt idx="1">
                  <c:v>82</c:v>
                </c:pt>
                <c:pt idx="2">
                  <c:v>96.8</c:v>
                </c:pt>
                <c:pt idx="3">
                  <c:v>79.3</c:v>
                </c:pt>
                <c:pt idx="4">
                  <c:v>70.3</c:v>
                </c:pt>
                <c:pt idx="5">
                  <c:v>74.900000000000006</c:v>
                </c:pt>
                <c:pt idx="6">
                  <c:v>85.5</c:v>
                </c:pt>
                <c:pt idx="7">
                  <c:v>68.5</c:v>
                </c:pt>
                <c:pt idx="8">
                  <c:v>81.400000000000006</c:v>
                </c:pt>
                <c:pt idx="9">
                  <c:v>77.099999999999994</c:v>
                </c:pt>
                <c:pt idx="10">
                  <c:v>78.5</c:v>
                </c:pt>
                <c:pt idx="11">
                  <c:v>113.2</c:v>
                </c:pt>
                <c:pt idx="12">
                  <c:v>106.7</c:v>
                </c:pt>
                <c:pt idx="13">
                  <c:v>96.6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E11-4DF0-9320-30CFAE56C957}"/>
            </c:ext>
          </c:extLst>
        </c:ser>
        <c:ser>
          <c:idx val="2"/>
          <c:order val="1"/>
          <c:tx>
            <c:v>PC (N50 ONT)</c:v>
          </c:tx>
          <c:spPr>
            <a:ln w="25400" cap="rnd">
              <a:noFill/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3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29122659358020819"/>
                  <c:y val="-5.5188140395685967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'100424'!$D$3:$D$22</c:f>
              <c:numCache>
                <c:formatCode>General</c:formatCode>
                <c:ptCount val="20"/>
                <c:pt idx="0">
                  <c:v>29.11</c:v>
                </c:pt>
                <c:pt idx="1">
                  <c:v>46.88</c:v>
                </c:pt>
                <c:pt idx="2">
                  <c:v>37.86</c:v>
                </c:pt>
                <c:pt idx="3">
                  <c:v>81.86</c:v>
                </c:pt>
                <c:pt idx="4">
                  <c:v>55.14</c:v>
                </c:pt>
                <c:pt idx="5">
                  <c:v>31.38</c:v>
                </c:pt>
                <c:pt idx="6">
                  <c:v>66.98</c:v>
                </c:pt>
                <c:pt idx="7">
                  <c:v>24.02</c:v>
                </c:pt>
                <c:pt idx="8">
                  <c:v>46.96</c:v>
                </c:pt>
                <c:pt idx="9">
                  <c:v>43.85</c:v>
                </c:pt>
                <c:pt idx="10">
                  <c:v>46.52</c:v>
                </c:pt>
                <c:pt idx="11">
                  <c:v>41.99</c:v>
                </c:pt>
                <c:pt idx="12">
                  <c:v>52.9</c:v>
                </c:pt>
                <c:pt idx="13">
                  <c:v>64.73</c:v>
                </c:pt>
                <c:pt idx="14">
                  <c:v>52.9</c:v>
                </c:pt>
                <c:pt idx="15">
                  <c:v>64.73</c:v>
                </c:pt>
                <c:pt idx="16">
                  <c:v>73.349999999999994</c:v>
                </c:pt>
                <c:pt idx="17">
                  <c:v>79.8</c:v>
                </c:pt>
                <c:pt idx="18">
                  <c:v>39.17</c:v>
                </c:pt>
                <c:pt idx="19">
                  <c:v>51.52</c:v>
                </c:pt>
              </c:numCache>
            </c:numRef>
          </c:xVal>
          <c:yVal>
            <c:numRef>
              <c:f>'100424'!$F$3:$F$22</c:f>
              <c:numCache>
                <c:formatCode>General</c:formatCode>
                <c:ptCount val="20"/>
                <c:pt idx="0">
                  <c:v>119.6</c:v>
                </c:pt>
                <c:pt idx="1">
                  <c:v>97.8</c:v>
                </c:pt>
                <c:pt idx="2">
                  <c:v>87.2</c:v>
                </c:pt>
                <c:pt idx="3">
                  <c:v>98.5</c:v>
                </c:pt>
                <c:pt idx="4">
                  <c:v>110.3</c:v>
                </c:pt>
                <c:pt idx="5">
                  <c:v>117.9</c:v>
                </c:pt>
                <c:pt idx="6">
                  <c:v>98.6</c:v>
                </c:pt>
                <c:pt idx="7">
                  <c:v>157.5</c:v>
                </c:pt>
                <c:pt idx="8">
                  <c:v>142.1</c:v>
                </c:pt>
                <c:pt idx="9">
                  <c:v>109.3</c:v>
                </c:pt>
                <c:pt idx="10">
                  <c:v>92.4</c:v>
                </c:pt>
                <c:pt idx="11">
                  <c:v>78.099999999999994</c:v>
                </c:pt>
                <c:pt idx="12">
                  <c:v>120.3</c:v>
                </c:pt>
                <c:pt idx="13">
                  <c:v>101.7</c:v>
                </c:pt>
                <c:pt idx="14">
                  <c:v>120.3</c:v>
                </c:pt>
                <c:pt idx="15">
                  <c:v>101.7</c:v>
                </c:pt>
                <c:pt idx="16">
                  <c:v>108.8</c:v>
                </c:pt>
                <c:pt idx="17">
                  <c:v>122.1</c:v>
                </c:pt>
                <c:pt idx="18">
                  <c:v>134.30000000000001</c:v>
                </c:pt>
                <c:pt idx="19">
                  <c:v>138.9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E11-4DF0-9320-30CFAE56C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1110848"/>
        <c:axId val="601116128"/>
      </c:scatterChart>
      <c:valAx>
        <c:axId val="60111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 ONT (Gb)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6128"/>
        <c:crosses val="autoZero"/>
        <c:crossBetween val="midCat"/>
        <c:majorUnit val="10"/>
      </c:valAx>
      <c:valAx>
        <c:axId val="60111612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N50</a:t>
                </a:r>
                <a:r>
                  <a:rPr lang="en-US" baseline="0"/>
                  <a:t> (kb)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0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ONT vs. UL output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FN (ONT UL)</c:v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2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7.1756586517641042E-3"/>
                  <c:y val="1.5084800230549004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('100424'!$G$28:$G$34,'100424'!$G$36:$G$42)</c:f>
              <c:numCache>
                <c:formatCode>General</c:formatCode>
                <c:ptCount val="14"/>
                <c:pt idx="0">
                  <c:v>28.96</c:v>
                </c:pt>
                <c:pt idx="1">
                  <c:v>16.61</c:v>
                </c:pt>
                <c:pt idx="2">
                  <c:v>41</c:v>
                </c:pt>
                <c:pt idx="3">
                  <c:v>26.94</c:v>
                </c:pt>
                <c:pt idx="4">
                  <c:v>17.7</c:v>
                </c:pt>
                <c:pt idx="5">
                  <c:v>27.78</c:v>
                </c:pt>
                <c:pt idx="6">
                  <c:v>27.66</c:v>
                </c:pt>
                <c:pt idx="7">
                  <c:v>17.97</c:v>
                </c:pt>
                <c:pt idx="8">
                  <c:v>40.69</c:v>
                </c:pt>
                <c:pt idx="9">
                  <c:v>37.74</c:v>
                </c:pt>
                <c:pt idx="10">
                  <c:v>19.84</c:v>
                </c:pt>
                <c:pt idx="11">
                  <c:v>15.85</c:v>
                </c:pt>
                <c:pt idx="12">
                  <c:v>24.87</c:v>
                </c:pt>
                <c:pt idx="13">
                  <c:v>39.47</c:v>
                </c:pt>
              </c:numCache>
            </c:numRef>
          </c:xVal>
          <c:yVal>
            <c:numRef>
              <c:f>('100424'!$D$28:$D$34,'100424'!$D$36:$D$42)</c:f>
              <c:numCache>
                <c:formatCode>General</c:formatCode>
                <c:ptCount val="14"/>
                <c:pt idx="0">
                  <c:v>75.02</c:v>
                </c:pt>
                <c:pt idx="1">
                  <c:v>41.55</c:v>
                </c:pt>
                <c:pt idx="2">
                  <c:v>84.59</c:v>
                </c:pt>
                <c:pt idx="3">
                  <c:v>68.87</c:v>
                </c:pt>
                <c:pt idx="4">
                  <c:v>51.87</c:v>
                </c:pt>
                <c:pt idx="5">
                  <c:v>71.88</c:v>
                </c:pt>
                <c:pt idx="6">
                  <c:v>64.52</c:v>
                </c:pt>
                <c:pt idx="7">
                  <c:v>55.15</c:v>
                </c:pt>
                <c:pt idx="8">
                  <c:v>101.17</c:v>
                </c:pt>
                <c:pt idx="9">
                  <c:v>101.04</c:v>
                </c:pt>
                <c:pt idx="10">
                  <c:v>48.78</c:v>
                </c:pt>
                <c:pt idx="11">
                  <c:v>28.36</c:v>
                </c:pt>
                <c:pt idx="12">
                  <c:v>47.13</c:v>
                </c:pt>
                <c:pt idx="13">
                  <c:v>81.53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10-4802-ACF6-8CD49B4E86E6}"/>
            </c:ext>
          </c:extLst>
        </c:ser>
        <c:ser>
          <c:idx val="2"/>
          <c:order val="1"/>
          <c:tx>
            <c:v>PC (N50 UL)</c:v>
          </c:tx>
          <c:spPr>
            <a:ln w="25400" cap="rnd">
              <a:noFill/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25000"/>
                  </a:schemeClr>
                </a:glow>
              </a:effectLst>
            </c:spPr>
          </c:marker>
          <c:trendline>
            <c:spPr>
              <a:ln w="25400" cap="rnd">
                <a:solidFill>
                  <a:schemeClr val="accent3">
                    <a:alpha val="50000"/>
                  </a:schemeClr>
                </a:solidFill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6557774467865619"/>
                  <c:y val="0.3043285826333803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'100424'!$G$3:$G$22</c:f>
              <c:numCache>
                <c:formatCode>General</c:formatCode>
                <c:ptCount val="20"/>
                <c:pt idx="0">
                  <c:v>16.649999999999999</c:v>
                </c:pt>
                <c:pt idx="1">
                  <c:v>23.04</c:v>
                </c:pt>
                <c:pt idx="2">
                  <c:v>16.829999999999998</c:v>
                </c:pt>
                <c:pt idx="3">
                  <c:v>40.42</c:v>
                </c:pt>
                <c:pt idx="4">
                  <c:v>29.97</c:v>
                </c:pt>
                <c:pt idx="5">
                  <c:v>17.940000000000001</c:v>
                </c:pt>
                <c:pt idx="6">
                  <c:v>33.130000000000003</c:v>
                </c:pt>
                <c:pt idx="7">
                  <c:v>16.239999999999998</c:v>
                </c:pt>
                <c:pt idx="8">
                  <c:v>29.73</c:v>
                </c:pt>
                <c:pt idx="9">
                  <c:v>23.25</c:v>
                </c:pt>
                <c:pt idx="10">
                  <c:v>21.92</c:v>
                </c:pt>
                <c:pt idx="11">
                  <c:v>17.23</c:v>
                </c:pt>
                <c:pt idx="12">
                  <c:v>30.2</c:v>
                </c:pt>
                <c:pt idx="13">
                  <c:v>32.770000000000003</c:v>
                </c:pt>
                <c:pt idx="14">
                  <c:v>30.2</c:v>
                </c:pt>
                <c:pt idx="15">
                  <c:v>32.770000000000003</c:v>
                </c:pt>
                <c:pt idx="16">
                  <c:v>39.31</c:v>
                </c:pt>
                <c:pt idx="17">
                  <c:v>46.73</c:v>
                </c:pt>
                <c:pt idx="18">
                  <c:v>24.2</c:v>
                </c:pt>
                <c:pt idx="19">
                  <c:v>32.81</c:v>
                </c:pt>
              </c:numCache>
            </c:numRef>
          </c:xVal>
          <c:yVal>
            <c:numRef>
              <c:f>'100424'!$D$3:$D$22</c:f>
              <c:numCache>
                <c:formatCode>General</c:formatCode>
                <c:ptCount val="20"/>
                <c:pt idx="0">
                  <c:v>29.11</c:v>
                </c:pt>
                <c:pt idx="1">
                  <c:v>46.88</c:v>
                </c:pt>
                <c:pt idx="2">
                  <c:v>37.86</c:v>
                </c:pt>
                <c:pt idx="3">
                  <c:v>81.86</c:v>
                </c:pt>
                <c:pt idx="4">
                  <c:v>55.14</c:v>
                </c:pt>
                <c:pt idx="5">
                  <c:v>31.38</c:v>
                </c:pt>
                <c:pt idx="6">
                  <c:v>66.98</c:v>
                </c:pt>
                <c:pt idx="7">
                  <c:v>24.02</c:v>
                </c:pt>
                <c:pt idx="8">
                  <c:v>46.96</c:v>
                </c:pt>
                <c:pt idx="9">
                  <c:v>43.85</c:v>
                </c:pt>
                <c:pt idx="10">
                  <c:v>46.52</c:v>
                </c:pt>
                <c:pt idx="11">
                  <c:v>41.99</c:v>
                </c:pt>
                <c:pt idx="12">
                  <c:v>52.9</c:v>
                </c:pt>
                <c:pt idx="13">
                  <c:v>64.73</c:v>
                </c:pt>
                <c:pt idx="14">
                  <c:v>52.9</c:v>
                </c:pt>
                <c:pt idx="15">
                  <c:v>64.73</c:v>
                </c:pt>
                <c:pt idx="16">
                  <c:v>73.349999999999994</c:v>
                </c:pt>
                <c:pt idx="17">
                  <c:v>79.8</c:v>
                </c:pt>
                <c:pt idx="18">
                  <c:v>39.17</c:v>
                </c:pt>
                <c:pt idx="19">
                  <c:v>51.52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610-4802-ACF6-8CD49B4E8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1110848"/>
        <c:axId val="601116128"/>
      </c:scatterChart>
      <c:valAx>
        <c:axId val="60111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UL</a:t>
                </a:r>
                <a:r>
                  <a:rPr lang="en-US" baseline="0"/>
                  <a:t> ONT (Gb)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6128"/>
        <c:crosses val="autoZero"/>
        <c:crossBetween val="midCat"/>
        <c:majorUnit val="10"/>
      </c:valAx>
      <c:valAx>
        <c:axId val="60111612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ONT (Gb)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110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13 primates UL-read coverage summary </a:t>
            </a:r>
          </a:p>
        </c:rich>
      </c:tx>
      <c:layout>
        <c:manualLayout>
          <c:xMode val="edge"/>
          <c:yMode val="edge"/>
          <c:x val="0.20238077029052368"/>
          <c:y val="6.12655336670187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49227419197302"/>
          <c:y val="5.3734697083744509E-2"/>
          <c:w val="0.67623849874632358"/>
          <c:h val="0.881908796762982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'1120_all 13'!$A$3</c:f>
              <c:strCache>
                <c:ptCount val="1"/>
                <c:pt idx="0">
                  <c:v>PR00036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13'!$B$3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'1120_all 13'!$C$3</c:f>
              <c:numCache>
                <c:formatCode>General</c:formatCode>
                <c:ptCount val="1"/>
                <c:pt idx="0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67-4397-958A-A863B19E78F4}"/>
            </c:ext>
          </c:extLst>
        </c:ser>
        <c:ser>
          <c:idx val="1"/>
          <c:order val="1"/>
          <c:tx>
            <c:strRef>
              <c:f>'1120_all 13'!$A$4</c:f>
              <c:strCache>
                <c:ptCount val="1"/>
                <c:pt idx="0">
                  <c:v>PR00099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13'!$B$4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'1120_all 13'!$C$4</c:f>
              <c:numCache>
                <c:formatCode>General</c:formatCode>
                <c:ptCount val="1"/>
                <c:pt idx="0">
                  <c:v>26.26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067-4397-958A-A863B19E78F4}"/>
            </c:ext>
          </c:extLst>
        </c:ser>
        <c:ser>
          <c:idx val="2"/>
          <c:order val="2"/>
          <c:tx>
            <c:strRef>
              <c:f>'1120_all 13'!$A$5</c:f>
              <c:strCache>
                <c:ptCount val="1"/>
                <c:pt idx="0">
                  <c:v>PR00030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13'!$B$5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'1120_all 13'!$C$5</c:f>
              <c:numCache>
                <c:formatCode>General</c:formatCode>
                <c:ptCount val="1"/>
                <c:pt idx="0">
                  <c:v>29.26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067-4397-958A-A863B19E78F4}"/>
            </c:ext>
          </c:extLst>
        </c:ser>
        <c:ser>
          <c:idx val="3"/>
          <c:order val="3"/>
          <c:tx>
            <c:strRef>
              <c:f>'1120_all 13'!$A$6</c:f>
              <c:strCache>
                <c:ptCount val="1"/>
                <c:pt idx="0">
                  <c:v>PR00129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13'!$B$6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'1120_all 13'!$C$6</c:f>
              <c:numCache>
                <c:formatCode>General</c:formatCode>
                <c:ptCount val="1"/>
                <c:pt idx="0">
                  <c:v>26.05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067-4397-958A-A863B19E78F4}"/>
            </c:ext>
          </c:extLst>
        </c:ser>
        <c:ser>
          <c:idx val="4"/>
          <c:order val="4"/>
          <c:tx>
            <c:strRef>
              <c:f>'1120_all 13'!$A$7</c:f>
              <c:strCache>
                <c:ptCount val="1"/>
                <c:pt idx="0">
                  <c:v>PR00246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4.3033889187734549E-3"/>
                  <c:y val="-3.581020590868397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67-4397-958A-A863B19E78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13'!$B$7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'1120_all 13'!$C$7</c:f>
              <c:numCache>
                <c:formatCode>General</c:formatCode>
                <c:ptCount val="1"/>
                <c:pt idx="0">
                  <c:v>29.58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067-4397-958A-A863B19E78F4}"/>
            </c:ext>
          </c:extLst>
        </c:ser>
        <c:ser>
          <c:idx val="5"/>
          <c:order val="5"/>
          <c:tx>
            <c:strRef>
              <c:f>'1120_all 13'!$A$8</c:f>
              <c:strCache>
                <c:ptCount val="1"/>
                <c:pt idx="0">
                  <c:v>PR00525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>
                    <a:lumMod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13'!$B$8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'1120_all 13'!$C$8</c:f>
              <c:numCache>
                <c:formatCode>General</c:formatCode>
                <c:ptCount val="1"/>
                <c:pt idx="0">
                  <c:v>33.049999999999997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067-4397-958A-A863B19E78F4}"/>
            </c:ext>
          </c:extLst>
        </c:ser>
        <c:ser>
          <c:idx val="6"/>
          <c:order val="6"/>
          <c:tx>
            <c:strRef>
              <c:f>'1120_all 13'!$A$9</c:f>
              <c:strCache>
                <c:ptCount val="1"/>
                <c:pt idx="0">
                  <c:v>PR00239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>
                    <a:lumMod val="80000"/>
                    <a:lumOff val="2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13'!$B$9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'1120_all 13'!$C$9</c:f>
              <c:numCache>
                <c:formatCode>General</c:formatCode>
                <c:ptCount val="1"/>
                <c:pt idx="0">
                  <c:v>34.15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067-4397-958A-A863B19E78F4}"/>
            </c:ext>
          </c:extLst>
        </c:ser>
        <c:ser>
          <c:idx val="7"/>
          <c:order val="7"/>
          <c:tx>
            <c:strRef>
              <c:f>'1120_all 13'!$A$10</c:f>
              <c:strCache>
                <c:ptCount val="1"/>
                <c:pt idx="0">
                  <c:v>PR00485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>
                    <a:lumMod val="80000"/>
                    <a:lumOff val="2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13'!$B$10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'1120_all 13'!$C$10</c:f>
              <c:numCache>
                <c:formatCode>General</c:formatCode>
                <c:ptCount val="1"/>
                <c:pt idx="0">
                  <c:v>31.1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067-4397-958A-A863B19E78F4}"/>
            </c:ext>
          </c:extLst>
        </c:ser>
        <c:ser>
          <c:idx val="8"/>
          <c:order val="8"/>
          <c:tx>
            <c:strRef>
              <c:f>'1120_all 13'!$A$11</c:f>
              <c:strCache>
                <c:ptCount val="1"/>
                <c:pt idx="0">
                  <c:v>PR00128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>
                    <a:lumMod val="80000"/>
                    <a:lumOff val="2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13'!$B$11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'1120_all 13'!$C$11</c:f>
              <c:numCache>
                <c:formatCode>General</c:formatCode>
                <c:ptCount val="1"/>
                <c:pt idx="0">
                  <c:v>23.26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067-4397-958A-A863B19E78F4}"/>
            </c:ext>
          </c:extLst>
        </c:ser>
        <c:ser>
          <c:idx val="9"/>
          <c:order val="9"/>
          <c:tx>
            <c:strRef>
              <c:f>'1120_all 13'!$A$12</c:f>
              <c:strCache>
                <c:ptCount val="1"/>
                <c:pt idx="0">
                  <c:v>PR00786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>
                    <a:lumMod val="8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13'!$B$12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'1120_all 13'!$C$12</c:f>
              <c:numCache>
                <c:formatCode>General</c:formatCode>
                <c:ptCount val="1"/>
                <c:pt idx="0">
                  <c:v>31.34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067-4397-958A-A863B19E78F4}"/>
            </c:ext>
          </c:extLst>
        </c:ser>
        <c:ser>
          <c:idx val="10"/>
          <c:order val="10"/>
          <c:tx>
            <c:strRef>
              <c:f>'1120_all 13'!$A$13</c:f>
              <c:strCache>
                <c:ptCount val="1"/>
                <c:pt idx="0">
                  <c:v>PR00674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5">
                    <a:lumMod val="8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13'!$B$13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'1120_all 13'!$C$13</c:f>
              <c:numCache>
                <c:formatCode>General</c:formatCode>
                <c:ptCount val="1"/>
                <c:pt idx="0">
                  <c:v>29.08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067-4397-958A-A863B19E78F4}"/>
            </c:ext>
          </c:extLst>
        </c:ser>
        <c:ser>
          <c:idx val="11"/>
          <c:order val="11"/>
          <c:tx>
            <c:strRef>
              <c:f>'1120_all 13'!$A$14</c:f>
              <c:strCache>
                <c:ptCount val="1"/>
                <c:pt idx="0">
                  <c:v>PR00557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4">
                    <a:lumMod val="8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13'!$B$14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'1120_all 13'!$C$14</c:f>
              <c:numCache>
                <c:formatCode>General</c:formatCode>
                <c:ptCount val="1"/>
                <c:pt idx="0">
                  <c:v>31.85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067-4397-958A-A863B19E78F4}"/>
            </c:ext>
          </c:extLst>
        </c:ser>
        <c:ser>
          <c:idx val="12"/>
          <c:order val="12"/>
          <c:tx>
            <c:strRef>
              <c:f>'1120_all 13'!$A$15</c:f>
              <c:strCache>
                <c:ptCount val="1"/>
                <c:pt idx="0">
                  <c:v>PR00232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6">
                    <a:lumMod val="60000"/>
                    <a:lumOff val="4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'1120_all 13'!$B$15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'1120_all 13'!$C$15</c:f>
              <c:numCache>
                <c:formatCode>General</c:formatCode>
                <c:ptCount val="1"/>
                <c:pt idx="0">
                  <c:v>28.41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A067-4397-958A-A863B19E78F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axId val="827994144"/>
        <c:axId val="827998464"/>
      </c:scatterChart>
      <c:valAx>
        <c:axId val="827994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Flow cell count</a:t>
                </a:r>
              </a:p>
            </c:rich>
          </c:tx>
          <c:layout>
            <c:manualLayout>
              <c:xMode val="edge"/>
              <c:yMode val="edge"/>
              <c:x val="0.39871587288448107"/>
              <c:y val="0.963799144887519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998464"/>
        <c:crosses val="autoZero"/>
        <c:crossBetween val="midCat"/>
      </c:valAx>
      <c:valAx>
        <c:axId val="827998464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baseline="0"/>
                  <a:t>UL data coverage (x)</a:t>
                </a:r>
              </a:p>
            </c:rich>
          </c:tx>
          <c:layout>
            <c:manualLayout>
              <c:xMode val="edge"/>
              <c:yMode val="edge"/>
              <c:x val="2.1517241260451902E-3"/>
              <c:y val="0.323025661896906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7994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453609752243417"/>
          <c:y val="0.25013638563391455"/>
          <c:w val="0.18546390247756586"/>
          <c:h val="0.60968007505397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2">
            <a:lumMod val="5000"/>
            <a:lumOff val="95000"/>
          </a:schemeClr>
        </a:gs>
        <a:gs pos="74000">
          <a:schemeClr val="accent2">
            <a:lumMod val="45000"/>
            <a:lumOff val="55000"/>
          </a:schemeClr>
        </a:gs>
        <a:gs pos="83000">
          <a:schemeClr val="accent2">
            <a:lumMod val="45000"/>
            <a:lumOff val="55000"/>
          </a:schemeClr>
        </a:gs>
        <a:gs pos="100000">
          <a:schemeClr val="accent2">
            <a:lumMod val="30000"/>
            <a:lumOff val="70000"/>
          </a:schemeClr>
        </a:gs>
      </a:gsLst>
      <a:lin ang="5400000" scaled="1"/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E3FE45-E73B-4EB0-A7C5-BDFA285FBA52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C4C376-8F45-431A-BF5B-13DBE9C02DD8}">
      <dgm:prSet phldrT="[Text]"/>
      <dgm:spPr/>
      <dgm:t>
        <a:bodyPr/>
        <a:lstStyle/>
        <a:p>
          <a:r>
            <a:rPr lang="en-US" altLang="zh-TW" dirty="0"/>
            <a:t>DNA</a:t>
          </a:r>
          <a:r>
            <a:rPr lang="zh-TW" altLang="en-US" dirty="0"/>
            <a:t> </a:t>
          </a:r>
          <a:r>
            <a:rPr lang="en-US" altLang="zh-TW" dirty="0"/>
            <a:t>extraction</a:t>
          </a:r>
          <a:endParaRPr lang="en-US" dirty="0"/>
        </a:p>
      </dgm:t>
    </dgm:pt>
    <dgm:pt modelId="{B0B2019F-927C-48CA-B336-C79D85F9AC27}" type="parTrans" cxnId="{9E4ED02C-B020-4B8E-B738-B18F8006187F}">
      <dgm:prSet/>
      <dgm:spPr/>
      <dgm:t>
        <a:bodyPr/>
        <a:lstStyle/>
        <a:p>
          <a:endParaRPr lang="en-US"/>
        </a:p>
      </dgm:t>
    </dgm:pt>
    <dgm:pt modelId="{8353BE93-92AE-42E1-A398-50502D209D0E}" type="sibTrans" cxnId="{9E4ED02C-B020-4B8E-B738-B18F8006187F}">
      <dgm:prSet/>
      <dgm:spPr/>
      <dgm:t>
        <a:bodyPr/>
        <a:lstStyle/>
        <a:p>
          <a:endParaRPr lang="en-US"/>
        </a:p>
      </dgm:t>
    </dgm:pt>
    <dgm:pt modelId="{79C7818A-5310-4BF7-8271-4B5D8CA0BE0A}">
      <dgm:prSet phldrT="[Text]"/>
      <dgm:spPr/>
      <dgm:t>
        <a:bodyPr/>
        <a:lstStyle/>
        <a:p>
          <a:r>
            <a:rPr lang="en-US" dirty="0"/>
            <a:t>18e6 </a:t>
          </a:r>
          <a:r>
            <a:rPr lang="en-US" baseline="0" dirty="0"/>
            <a:t>cells, isopropanol precipitation</a:t>
          </a:r>
          <a:endParaRPr lang="en-US" dirty="0"/>
        </a:p>
      </dgm:t>
    </dgm:pt>
    <dgm:pt modelId="{94E08503-C4E1-4DA1-868B-EB562FD300E7}" type="parTrans" cxnId="{38BEFCA7-21A0-4D24-A18A-C23A47B1D11E}">
      <dgm:prSet/>
      <dgm:spPr/>
      <dgm:t>
        <a:bodyPr/>
        <a:lstStyle/>
        <a:p>
          <a:endParaRPr lang="en-US"/>
        </a:p>
      </dgm:t>
    </dgm:pt>
    <dgm:pt modelId="{5A7162A7-72D5-4598-84EB-DD251A8FAC31}" type="sibTrans" cxnId="{38BEFCA7-21A0-4D24-A18A-C23A47B1D11E}">
      <dgm:prSet/>
      <dgm:spPr/>
      <dgm:t>
        <a:bodyPr/>
        <a:lstStyle/>
        <a:p>
          <a:endParaRPr lang="en-US"/>
        </a:p>
      </dgm:t>
    </dgm:pt>
    <dgm:pt modelId="{7E9E2B85-C5F4-4542-990F-3178F01E7EB6}">
      <dgm:prSet phldrT="[Text]"/>
      <dgm:spPr/>
      <dgm:t>
        <a:bodyPr/>
        <a:lstStyle/>
        <a:p>
          <a:r>
            <a:rPr lang="en-US" b="0" dirty="0"/>
            <a:t>7e6 cells, </a:t>
          </a:r>
          <a:r>
            <a:rPr lang="en-US" altLang="zh-TW" b="0" dirty="0"/>
            <a:t>Monarch HMW DNA extraction kit</a:t>
          </a:r>
          <a:endParaRPr lang="en-US" b="0" dirty="0"/>
        </a:p>
      </dgm:t>
    </dgm:pt>
    <dgm:pt modelId="{1148FE00-D352-4659-9F78-9FB32CD77D55}" type="parTrans" cxnId="{379C112D-50F8-42C4-9BEC-F895C85E0BA0}">
      <dgm:prSet/>
      <dgm:spPr/>
      <dgm:t>
        <a:bodyPr/>
        <a:lstStyle/>
        <a:p>
          <a:endParaRPr lang="en-US"/>
        </a:p>
      </dgm:t>
    </dgm:pt>
    <dgm:pt modelId="{DE59A5D8-BB0A-4DA3-B43B-0AD0B86271B5}" type="sibTrans" cxnId="{379C112D-50F8-42C4-9BEC-F895C85E0BA0}">
      <dgm:prSet/>
      <dgm:spPr/>
      <dgm:t>
        <a:bodyPr/>
        <a:lstStyle/>
        <a:p>
          <a:endParaRPr lang="en-US"/>
        </a:p>
      </dgm:t>
    </dgm:pt>
    <dgm:pt modelId="{16A57D84-D177-4C68-A82E-E071EE0F01C9}">
      <dgm:prSet phldrT="[Text]"/>
      <dgm:spPr/>
      <dgm:t>
        <a:bodyPr/>
        <a:lstStyle/>
        <a:p>
          <a:r>
            <a:rPr lang="en-US" dirty="0"/>
            <a:t>Library preparation</a:t>
          </a:r>
        </a:p>
      </dgm:t>
    </dgm:pt>
    <dgm:pt modelId="{B58F07DB-A403-4C14-B2F6-2417240E2861}" type="parTrans" cxnId="{A4F84F5B-47F0-4A17-9059-24C6FFCB643A}">
      <dgm:prSet/>
      <dgm:spPr/>
      <dgm:t>
        <a:bodyPr/>
        <a:lstStyle/>
        <a:p>
          <a:endParaRPr lang="en-US"/>
        </a:p>
      </dgm:t>
    </dgm:pt>
    <dgm:pt modelId="{B041ADE7-4901-4C28-BAD6-B68969A354D2}" type="sibTrans" cxnId="{A4F84F5B-47F0-4A17-9059-24C6FFCB643A}">
      <dgm:prSet/>
      <dgm:spPr/>
      <dgm:t>
        <a:bodyPr/>
        <a:lstStyle/>
        <a:p>
          <a:endParaRPr lang="en-US"/>
        </a:p>
      </dgm:t>
    </dgm:pt>
    <dgm:pt modelId="{590EF4FA-8F41-4CE8-AC7B-49884B977B5B}">
      <dgm:prSet phldrT="[Text]"/>
      <dgm:spPr/>
      <dgm:t>
        <a:bodyPr/>
        <a:lstStyle/>
        <a:p>
          <a:r>
            <a:rPr lang="en-US" dirty="0"/>
            <a:t>SQK-ULK114 (ONT) </a:t>
          </a:r>
        </a:p>
      </dgm:t>
    </dgm:pt>
    <dgm:pt modelId="{8CB0F3D2-CE7B-41BA-AF0D-1A4E13C74FA2}" type="parTrans" cxnId="{4C6EF039-B90A-41F3-AA8A-51BD5C5A4324}">
      <dgm:prSet/>
      <dgm:spPr/>
      <dgm:t>
        <a:bodyPr/>
        <a:lstStyle/>
        <a:p>
          <a:endParaRPr lang="en-US"/>
        </a:p>
      </dgm:t>
    </dgm:pt>
    <dgm:pt modelId="{A36B1A3D-13DF-471A-8625-759A0A29931E}" type="sibTrans" cxnId="{4C6EF039-B90A-41F3-AA8A-51BD5C5A4324}">
      <dgm:prSet/>
      <dgm:spPr/>
      <dgm:t>
        <a:bodyPr/>
        <a:lstStyle/>
        <a:p>
          <a:endParaRPr lang="en-US"/>
        </a:p>
      </dgm:t>
    </dgm:pt>
    <dgm:pt modelId="{B69E2B0F-971E-47D1-902E-37C82E14F52A}">
      <dgm:prSet phldrT="[Text]"/>
      <dgm:spPr/>
      <dgm:t>
        <a:bodyPr/>
        <a:lstStyle/>
        <a:p>
          <a:r>
            <a:rPr lang="en-US" dirty="0"/>
            <a:t>SQK-ULK114 (ONT)</a:t>
          </a:r>
        </a:p>
      </dgm:t>
    </dgm:pt>
    <dgm:pt modelId="{455B8D83-BBF0-4E69-88D4-8CA2647988F0}" type="parTrans" cxnId="{6B40221E-A0C9-4008-8A4D-CF2BD9F16DE8}">
      <dgm:prSet/>
      <dgm:spPr/>
      <dgm:t>
        <a:bodyPr/>
        <a:lstStyle/>
        <a:p>
          <a:endParaRPr lang="en-US"/>
        </a:p>
      </dgm:t>
    </dgm:pt>
    <dgm:pt modelId="{AA01F84E-2BAC-4B78-8C3E-3A218E7F0C78}" type="sibTrans" cxnId="{6B40221E-A0C9-4008-8A4D-CF2BD9F16DE8}">
      <dgm:prSet/>
      <dgm:spPr/>
      <dgm:t>
        <a:bodyPr/>
        <a:lstStyle/>
        <a:p>
          <a:endParaRPr lang="en-US"/>
        </a:p>
      </dgm:t>
    </dgm:pt>
    <dgm:pt modelId="{129551BF-8F4B-434A-96BC-A5CBC3FE76B3}">
      <dgm:prSet phldrT="[Text]"/>
      <dgm:spPr/>
      <dgm:t>
        <a:bodyPr/>
        <a:lstStyle/>
        <a:p>
          <a:r>
            <a:rPr lang="en-US" dirty="0"/>
            <a:t>Library clean-up</a:t>
          </a:r>
        </a:p>
      </dgm:t>
    </dgm:pt>
    <dgm:pt modelId="{0AEBADED-89FC-442A-98C8-B07CD34CE3E1}" type="parTrans" cxnId="{76044322-A9CE-463B-9974-E716404E4645}">
      <dgm:prSet/>
      <dgm:spPr/>
      <dgm:t>
        <a:bodyPr/>
        <a:lstStyle/>
        <a:p>
          <a:endParaRPr lang="en-US"/>
        </a:p>
      </dgm:t>
    </dgm:pt>
    <dgm:pt modelId="{7E052382-3659-4170-8536-E2201515298F}" type="sibTrans" cxnId="{76044322-A9CE-463B-9974-E716404E4645}">
      <dgm:prSet/>
      <dgm:spPr/>
      <dgm:t>
        <a:bodyPr/>
        <a:lstStyle/>
        <a:p>
          <a:endParaRPr lang="en-US"/>
        </a:p>
      </dgm:t>
    </dgm:pt>
    <dgm:pt modelId="{EBEDB1FA-174B-4202-9971-FCCA0F821406}">
      <dgm:prSet phldrT="[Text]"/>
      <dgm:spPr/>
      <dgm:t>
        <a:bodyPr/>
        <a:lstStyle/>
        <a:p>
          <a:r>
            <a:rPr lang="en-US" dirty="0"/>
            <a:t>Spermine-base PPT precipitation, </a:t>
          </a:r>
          <a:r>
            <a:rPr lang="en-US" dirty="0" err="1"/>
            <a:t>w.o.</a:t>
          </a:r>
          <a:r>
            <a:rPr lang="en-US" dirty="0"/>
            <a:t> beads</a:t>
          </a:r>
        </a:p>
      </dgm:t>
    </dgm:pt>
    <dgm:pt modelId="{503AA229-5BF8-4D9B-BA4F-8F88E7BDEB51}" type="parTrans" cxnId="{EFF37931-52E2-43C4-8B31-F4FF2C0CA1F1}">
      <dgm:prSet/>
      <dgm:spPr/>
      <dgm:t>
        <a:bodyPr/>
        <a:lstStyle/>
        <a:p>
          <a:endParaRPr lang="en-US"/>
        </a:p>
      </dgm:t>
    </dgm:pt>
    <dgm:pt modelId="{E34202F7-6A9F-4DC5-94CE-1FBDED86B373}" type="sibTrans" cxnId="{EFF37931-52E2-43C4-8B31-F4FF2C0CA1F1}">
      <dgm:prSet/>
      <dgm:spPr/>
      <dgm:t>
        <a:bodyPr/>
        <a:lstStyle/>
        <a:p>
          <a:endParaRPr lang="en-US"/>
        </a:p>
      </dgm:t>
    </dgm:pt>
    <dgm:pt modelId="{EF3E5F48-BCD4-4B0E-8994-EF69827404F5}">
      <dgm:prSet phldrT="[Text]"/>
      <dgm:spPr/>
      <dgm:t>
        <a:bodyPr/>
        <a:lstStyle/>
        <a:p>
          <a:r>
            <a:rPr lang="en-US" dirty="0" err="1"/>
            <a:t>CoHex</a:t>
          </a:r>
          <a:r>
            <a:rPr lang="en-US" dirty="0"/>
            <a:t> precipitation, with beads </a:t>
          </a:r>
        </a:p>
      </dgm:t>
    </dgm:pt>
    <dgm:pt modelId="{FE04D69E-5D97-4564-A33A-F8E8336DB09C}" type="parTrans" cxnId="{0FA79F9B-F54F-4DB8-8242-4F09AA1CE122}">
      <dgm:prSet/>
      <dgm:spPr/>
      <dgm:t>
        <a:bodyPr/>
        <a:lstStyle/>
        <a:p>
          <a:endParaRPr lang="en-US"/>
        </a:p>
      </dgm:t>
    </dgm:pt>
    <dgm:pt modelId="{23DD4489-5C29-4FC9-959D-0E6EB804619C}" type="sibTrans" cxnId="{0FA79F9B-F54F-4DB8-8242-4F09AA1CE122}">
      <dgm:prSet/>
      <dgm:spPr/>
      <dgm:t>
        <a:bodyPr/>
        <a:lstStyle/>
        <a:p>
          <a:endParaRPr lang="en-US"/>
        </a:p>
      </dgm:t>
    </dgm:pt>
    <dgm:pt modelId="{FA1FA636-0F59-41CB-A99D-91625CCFB183}" type="pres">
      <dgm:prSet presAssocID="{FAE3FE45-E73B-4EB0-A7C5-BDFA285FBA52}" presName="Name0" presStyleCnt="0">
        <dgm:presLayoutVars>
          <dgm:dir/>
          <dgm:animLvl val="lvl"/>
          <dgm:resizeHandles val="exact"/>
        </dgm:presLayoutVars>
      </dgm:prSet>
      <dgm:spPr/>
    </dgm:pt>
    <dgm:pt modelId="{BF3607B5-6522-4CB5-BB76-2DFCCF5E9C7C}" type="pres">
      <dgm:prSet presAssocID="{129551BF-8F4B-434A-96BC-A5CBC3FE76B3}" presName="boxAndChildren" presStyleCnt="0"/>
      <dgm:spPr/>
    </dgm:pt>
    <dgm:pt modelId="{0BE41A98-B421-4E98-81A2-D21E90515CA8}" type="pres">
      <dgm:prSet presAssocID="{129551BF-8F4B-434A-96BC-A5CBC3FE76B3}" presName="parentTextBox" presStyleLbl="node1" presStyleIdx="0" presStyleCnt="3"/>
      <dgm:spPr/>
    </dgm:pt>
    <dgm:pt modelId="{A31DB218-DD27-4F87-A4DC-E6D7438CABC2}" type="pres">
      <dgm:prSet presAssocID="{129551BF-8F4B-434A-96BC-A5CBC3FE76B3}" presName="entireBox" presStyleLbl="node1" presStyleIdx="0" presStyleCnt="3"/>
      <dgm:spPr/>
    </dgm:pt>
    <dgm:pt modelId="{ED74B159-97A3-4606-95B5-851477FEADCA}" type="pres">
      <dgm:prSet presAssocID="{129551BF-8F4B-434A-96BC-A5CBC3FE76B3}" presName="descendantBox" presStyleCnt="0"/>
      <dgm:spPr/>
    </dgm:pt>
    <dgm:pt modelId="{AC5791BF-BDDF-4813-ADEB-A878F555334D}" type="pres">
      <dgm:prSet presAssocID="{EBEDB1FA-174B-4202-9971-FCCA0F821406}" presName="childTextBox" presStyleLbl="fgAccFollowNode1" presStyleIdx="0" presStyleCnt="6">
        <dgm:presLayoutVars>
          <dgm:bulletEnabled val="1"/>
        </dgm:presLayoutVars>
      </dgm:prSet>
      <dgm:spPr/>
    </dgm:pt>
    <dgm:pt modelId="{8B5F9316-C513-4076-B070-8421C4347DCE}" type="pres">
      <dgm:prSet presAssocID="{EF3E5F48-BCD4-4B0E-8994-EF69827404F5}" presName="childTextBox" presStyleLbl="fgAccFollowNode1" presStyleIdx="1" presStyleCnt="6">
        <dgm:presLayoutVars>
          <dgm:bulletEnabled val="1"/>
        </dgm:presLayoutVars>
      </dgm:prSet>
      <dgm:spPr/>
    </dgm:pt>
    <dgm:pt modelId="{1A9DCE1C-17EA-448E-9305-B54083E48FAF}" type="pres">
      <dgm:prSet presAssocID="{B041ADE7-4901-4C28-BAD6-B68969A354D2}" presName="sp" presStyleCnt="0"/>
      <dgm:spPr/>
    </dgm:pt>
    <dgm:pt modelId="{1CA0525F-6B6F-433C-8550-6C0D3AA8FA1E}" type="pres">
      <dgm:prSet presAssocID="{16A57D84-D177-4C68-A82E-E071EE0F01C9}" presName="arrowAndChildren" presStyleCnt="0"/>
      <dgm:spPr/>
    </dgm:pt>
    <dgm:pt modelId="{7FA627A3-F914-46C5-BD2C-FE04B981BE59}" type="pres">
      <dgm:prSet presAssocID="{16A57D84-D177-4C68-A82E-E071EE0F01C9}" presName="parentTextArrow" presStyleLbl="node1" presStyleIdx="0" presStyleCnt="3"/>
      <dgm:spPr/>
    </dgm:pt>
    <dgm:pt modelId="{9D73CCB1-35F1-4100-A38C-A84C5774A802}" type="pres">
      <dgm:prSet presAssocID="{16A57D84-D177-4C68-A82E-E071EE0F01C9}" presName="arrow" presStyleLbl="node1" presStyleIdx="1" presStyleCnt="3"/>
      <dgm:spPr/>
    </dgm:pt>
    <dgm:pt modelId="{4A1E7141-A2EC-42D9-9A7F-DC22DBD5CCC1}" type="pres">
      <dgm:prSet presAssocID="{16A57D84-D177-4C68-A82E-E071EE0F01C9}" presName="descendantArrow" presStyleCnt="0"/>
      <dgm:spPr/>
    </dgm:pt>
    <dgm:pt modelId="{E4A4C81C-917A-46F5-A724-5614DD366B23}" type="pres">
      <dgm:prSet presAssocID="{590EF4FA-8F41-4CE8-AC7B-49884B977B5B}" presName="childTextArrow" presStyleLbl="fgAccFollowNode1" presStyleIdx="2" presStyleCnt="6">
        <dgm:presLayoutVars>
          <dgm:bulletEnabled val="1"/>
        </dgm:presLayoutVars>
      </dgm:prSet>
      <dgm:spPr/>
    </dgm:pt>
    <dgm:pt modelId="{4C584DE0-48C1-48D1-B9BA-62E85DE38E76}" type="pres">
      <dgm:prSet presAssocID="{B69E2B0F-971E-47D1-902E-37C82E14F52A}" presName="childTextArrow" presStyleLbl="fgAccFollowNode1" presStyleIdx="3" presStyleCnt="6">
        <dgm:presLayoutVars>
          <dgm:bulletEnabled val="1"/>
        </dgm:presLayoutVars>
      </dgm:prSet>
      <dgm:spPr/>
    </dgm:pt>
    <dgm:pt modelId="{B001F7AA-1BFB-490A-8143-3898153A27A0}" type="pres">
      <dgm:prSet presAssocID="{8353BE93-92AE-42E1-A398-50502D209D0E}" presName="sp" presStyleCnt="0"/>
      <dgm:spPr/>
    </dgm:pt>
    <dgm:pt modelId="{67072E8E-0CFF-4B88-B083-0F945DC26EC8}" type="pres">
      <dgm:prSet presAssocID="{EBC4C376-8F45-431A-BF5B-13DBE9C02DD8}" presName="arrowAndChildren" presStyleCnt="0"/>
      <dgm:spPr/>
    </dgm:pt>
    <dgm:pt modelId="{9B86B9F2-593F-4CD1-BB3C-B6C184F5155A}" type="pres">
      <dgm:prSet presAssocID="{EBC4C376-8F45-431A-BF5B-13DBE9C02DD8}" presName="parentTextArrow" presStyleLbl="node1" presStyleIdx="1" presStyleCnt="3"/>
      <dgm:spPr/>
    </dgm:pt>
    <dgm:pt modelId="{FBFC296E-DF68-4EBC-8E96-3E6082CF90A5}" type="pres">
      <dgm:prSet presAssocID="{EBC4C376-8F45-431A-BF5B-13DBE9C02DD8}" presName="arrow" presStyleLbl="node1" presStyleIdx="2" presStyleCnt="3" custLinFactNeighborY="1118"/>
      <dgm:spPr/>
    </dgm:pt>
    <dgm:pt modelId="{CDCAC322-297A-43D9-8BD4-81D38DE57B4B}" type="pres">
      <dgm:prSet presAssocID="{EBC4C376-8F45-431A-BF5B-13DBE9C02DD8}" presName="descendantArrow" presStyleCnt="0"/>
      <dgm:spPr/>
    </dgm:pt>
    <dgm:pt modelId="{F18976A1-5224-4326-922E-B89EF16472D4}" type="pres">
      <dgm:prSet presAssocID="{79C7818A-5310-4BF7-8271-4B5D8CA0BE0A}" presName="childTextArrow" presStyleLbl="fgAccFollowNode1" presStyleIdx="4" presStyleCnt="6">
        <dgm:presLayoutVars>
          <dgm:bulletEnabled val="1"/>
        </dgm:presLayoutVars>
      </dgm:prSet>
      <dgm:spPr/>
    </dgm:pt>
    <dgm:pt modelId="{1B903492-96E8-43AC-AB1E-673208FF0857}" type="pres">
      <dgm:prSet presAssocID="{7E9E2B85-C5F4-4542-990F-3178F01E7EB6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3837801-C52B-4828-BEBF-FEBFE699B08A}" type="presOf" srcId="{EBC4C376-8F45-431A-BF5B-13DBE9C02DD8}" destId="{FBFC296E-DF68-4EBC-8E96-3E6082CF90A5}" srcOrd="1" destOrd="0" presId="urn:microsoft.com/office/officeart/2005/8/layout/process4"/>
    <dgm:cxn modelId="{6B40221E-A0C9-4008-8A4D-CF2BD9F16DE8}" srcId="{16A57D84-D177-4C68-A82E-E071EE0F01C9}" destId="{B69E2B0F-971E-47D1-902E-37C82E14F52A}" srcOrd="1" destOrd="0" parTransId="{455B8D83-BBF0-4E69-88D4-8CA2647988F0}" sibTransId="{AA01F84E-2BAC-4B78-8C3E-3A218E7F0C78}"/>
    <dgm:cxn modelId="{8400891F-2B77-460A-A747-79B0B3A291C6}" type="presOf" srcId="{B69E2B0F-971E-47D1-902E-37C82E14F52A}" destId="{4C584DE0-48C1-48D1-B9BA-62E85DE38E76}" srcOrd="0" destOrd="0" presId="urn:microsoft.com/office/officeart/2005/8/layout/process4"/>
    <dgm:cxn modelId="{76044322-A9CE-463B-9974-E716404E4645}" srcId="{FAE3FE45-E73B-4EB0-A7C5-BDFA285FBA52}" destId="{129551BF-8F4B-434A-96BC-A5CBC3FE76B3}" srcOrd="2" destOrd="0" parTransId="{0AEBADED-89FC-442A-98C8-B07CD34CE3E1}" sibTransId="{7E052382-3659-4170-8536-E2201515298F}"/>
    <dgm:cxn modelId="{9E4ED02C-B020-4B8E-B738-B18F8006187F}" srcId="{FAE3FE45-E73B-4EB0-A7C5-BDFA285FBA52}" destId="{EBC4C376-8F45-431A-BF5B-13DBE9C02DD8}" srcOrd="0" destOrd="0" parTransId="{B0B2019F-927C-48CA-B336-C79D85F9AC27}" sibTransId="{8353BE93-92AE-42E1-A398-50502D209D0E}"/>
    <dgm:cxn modelId="{379C112D-50F8-42C4-9BEC-F895C85E0BA0}" srcId="{EBC4C376-8F45-431A-BF5B-13DBE9C02DD8}" destId="{7E9E2B85-C5F4-4542-990F-3178F01E7EB6}" srcOrd="1" destOrd="0" parTransId="{1148FE00-D352-4659-9F78-9FB32CD77D55}" sibTransId="{DE59A5D8-BB0A-4DA3-B43B-0AD0B86271B5}"/>
    <dgm:cxn modelId="{EFF37931-52E2-43C4-8B31-F4FF2C0CA1F1}" srcId="{129551BF-8F4B-434A-96BC-A5CBC3FE76B3}" destId="{EBEDB1FA-174B-4202-9971-FCCA0F821406}" srcOrd="0" destOrd="0" parTransId="{503AA229-5BF8-4D9B-BA4F-8F88E7BDEB51}" sibTransId="{E34202F7-6A9F-4DC5-94CE-1FBDED86B373}"/>
    <dgm:cxn modelId="{4C6EF039-B90A-41F3-AA8A-51BD5C5A4324}" srcId="{16A57D84-D177-4C68-A82E-E071EE0F01C9}" destId="{590EF4FA-8F41-4CE8-AC7B-49884B977B5B}" srcOrd="0" destOrd="0" parTransId="{8CB0F3D2-CE7B-41BA-AF0D-1A4E13C74FA2}" sibTransId="{A36B1A3D-13DF-471A-8625-759A0A29931E}"/>
    <dgm:cxn modelId="{A4F84F5B-47F0-4A17-9059-24C6FFCB643A}" srcId="{FAE3FE45-E73B-4EB0-A7C5-BDFA285FBA52}" destId="{16A57D84-D177-4C68-A82E-E071EE0F01C9}" srcOrd="1" destOrd="0" parTransId="{B58F07DB-A403-4C14-B2F6-2417240E2861}" sibTransId="{B041ADE7-4901-4C28-BAD6-B68969A354D2}"/>
    <dgm:cxn modelId="{C55F0960-D88B-4E1F-8A30-E8F2D3D0B809}" type="presOf" srcId="{EBEDB1FA-174B-4202-9971-FCCA0F821406}" destId="{AC5791BF-BDDF-4813-ADEB-A878F555334D}" srcOrd="0" destOrd="0" presId="urn:microsoft.com/office/officeart/2005/8/layout/process4"/>
    <dgm:cxn modelId="{5B6FD243-16FC-414D-9A93-033136F4469F}" type="presOf" srcId="{79C7818A-5310-4BF7-8271-4B5D8CA0BE0A}" destId="{F18976A1-5224-4326-922E-B89EF16472D4}" srcOrd="0" destOrd="0" presId="urn:microsoft.com/office/officeart/2005/8/layout/process4"/>
    <dgm:cxn modelId="{BDB23847-3C53-490E-B06C-549A0F94610F}" type="presOf" srcId="{FAE3FE45-E73B-4EB0-A7C5-BDFA285FBA52}" destId="{FA1FA636-0F59-41CB-A99D-91625CCFB183}" srcOrd="0" destOrd="0" presId="urn:microsoft.com/office/officeart/2005/8/layout/process4"/>
    <dgm:cxn modelId="{F067D970-DB42-46F8-AD7C-CC32ED371609}" type="presOf" srcId="{16A57D84-D177-4C68-A82E-E071EE0F01C9}" destId="{9D73CCB1-35F1-4100-A38C-A84C5774A802}" srcOrd="1" destOrd="0" presId="urn:microsoft.com/office/officeart/2005/8/layout/process4"/>
    <dgm:cxn modelId="{0FA79F9B-F54F-4DB8-8242-4F09AA1CE122}" srcId="{129551BF-8F4B-434A-96BC-A5CBC3FE76B3}" destId="{EF3E5F48-BCD4-4B0E-8994-EF69827404F5}" srcOrd="1" destOrd="0" parTransId="{FE04D69E-5D97-4564-A33A-F8E8336DB09C}" sibTransId="{23DD4489-5C29-4FC9-959D-0E6EB804619C}"/>
    <dgm:cxn modelId="{C2C8199D-7D50-4A1E-B9F1-9A252BEDA712}" type="presOf" srcId="{EF3E5F48-BCD4-4B0E-8994-EF69827404F5}" destId="{8B5F9316-C513-4076-B070-8421C4347DCE}" srcOrd="0" destOrd="0" presId="urn:microsoft.com/office/officeart/2005/8/layout/process4"/>
    <dgm:cxn modelId="{8F4E2AA0-127F-4A94-BE79-48CF1895A3A8}" type="presOf" srcId="{590EF4FA-8F41-4CE8-AC7B-49884B977B5B}" destId="{E4A4C81C-917A-46F5-A724-5614DD366B23}" srcOrd="0" destOrd="0" presId="urn:microsoft.com/office/officeart/2005/8/layout/process4"/>
    <dgm:cxn modelId="{38BEFCA7-21A0-4D24-A18A-C23A47B1D11E}" srcId="{EBC4C376-8F45-431A-BF5B-13DBE9C02DD8}" destId="{79C7818A-5310-4BF7-8271-4B5D8CA0BE0A}" srcOrd="0" destOrd="0" parTransId="{94E08503-C4E1-4DA1-868B-EB562FD300E7}" sibTransId="{5A7162A7-72D5-4598-84EB-DD251A8FAC31}"/>
    <dgm:cxn modelId="{47B39EB2-3222-4FC5-8428-4A252B28E61E}" type="presOf" srcId="{16A57D84-D177-4C68-A82E-E071EE0F01C9}" destId="{7FA627A3-F914-46C5-BD2C-FE04B981BE59}" srcOrd="0" destOrd="0" presId="urn:microsoft.com/office/officeart/2005/8/layout/process4"/>
    <dgm:cxn modelId="{1F3F0EC7-73EB-4E59-8771-24A70A69C7E6}" type="presOf" srcId="{129551BF-8F4B-434A-96BC-A5CBC3FE76B3}" destId="{A31DB218-DD27-4F87-A4DC-E6D7438CABC2}" srcOrd="1" destOrd="0" presId="urn:microsoft.com/office/officeart/2005/8/layout/process4"/>
    <dgm:cxn modelId="{3C742FDC-2B97-4C58-882C-F35F7B4C1457}" type="presOf" srcId="{EBC4C376-8F45-431A-BF5B-13DBE9C02DD8}" destId="{9B86B9F2-593F-4CD1-BB3C-B6C184F5155A}" srcOrd="0" destOrd="0" presId="urn:microsoft.com/office/officeart/2005/8/layout/process4"/>
    <dgm:cxn modelId="{5D55B4E5-73A2-411F-A7FC-18D005C09559}" type="presOf" srcId="{129551BF-8F4B-434A-96BC-A5CBC3FE76B3}" destId="{0BE41A98-B421-4E98-81A2-D21E90515CA8}" srcOrd="0" destOrd="0" presId="urn:microsoft.com/office/officeart/2005/8/layout/process4"/>
    <dgm:cxn modelId="{2F13BFF2-CD58-4025-9E64-8075FFE70495}" type="presOf" srcId="{7E9E2B85-C5F4-4542-990F-3178F01E7EB6}" destId="{1B903492-96E8-43AC-AB1E-673208FF0857}" srcOrd="0" destOrd="0" presId="urn:microsoft.com/office/officeart/2005/8/layout/process4"/>
    <dgm:cxn modelId="{9918860F-D3DD-4325-8DA8-AFE3A56AB6C0}" type="presParOf" srcId="{FA1FA636-0F59-41CB-A99D-91625CCFB183}" destId="{BF3607B5-6522-4CB5-BB76-2DFCCF5E9C7C}" srcOrd="0" destOrd="0" presId="urn:microsoft.com/office/officeart/2005/8/layout/process4"/>
    <dgm:cxn modelId="{B1552829-34A1-485E-839E-FD3DDA599C56}" type="presParOf" srcId="{BF3607B5-6522-4CB5-BB76-2DFCCF5E9C7C}" destId="{0BE41A98-B421-4E98-81A2-D21E90515CA8}" srcOrd="0" destOrd="0" presId="urn:microsoft.com/office/officeart/2005/8/layout/process4"/>
    <dgm:cxn modelId="{66B676C3-726C-4DB1-B262-6F0CA6CAA91A}" type="presParOf" srcId="{BF3607B5-6522-4CB5-BB76-2DFCCF5E9C7C}" destId="{A31DB218-DD27-4F87-A4DC-E6D7438CABC2}" srcOrd="1" destOrd="0" presId="urn:microsoft.com/office/officeart/2005/8/layout/process4"/>
    <dgm:cxn modelId="{7F1C1849-6685-4DC7-B267-9727258FACB6}" type="presParOf" srcId="{BF3607B5-6522-4CB5-BB76-2DFCCF5E9C7C}" destId="{ED74B159-97A3-4606-95B5-851477FEADCA}" srcOrd="2" destOrd="0" presId="urn:microsoft.com/office/officeart/2005/8/layout/process4"/>
    <dgm:cxn modelId="{90A56717-3669-492B-989A-62A09F1000E9}" type="presParOf" srcId="{ED74B159-97A3-4606-95B5-851477FEADCA}" destId="{AC5791BF-BDDF-4813-ADEB-A878F555334D}" srcOrd="0" destOrd="0" presId="urn:microsoft.com/office/officeart/2005/8/layout/process4"/>
    <dgm:cxn modelId="{7B707873-EA7E-41CC-9B6E-27B88D25FCF8}" type="presParOf" srcId="{ED74B159-97A3-4606-95B5-851477FEADCA}" destId="{8B5F9316-C513-4076-B070-8421C4347DCE}" srcOrd="1" destOrd="0" presId="urn:microsoft.com/office/officeart/2005/8/layout/process4"/>
    <dgm:cxn modelId="{5B52BC4E-4E2C-4D5E-BC15-59FE6B338525}" type="presParOf" srcId="{FA1FA636-0F59-41CB-A99D-91625CCFB183}" destId="{1A9DCE1C-17EA-448E-9305-B54083E48FAF}" srcOrd="1" destOrd="0" presId="urn:microsoft.com/office/officeart/2005/8/layout/process4"/>
    <dgm:cxn modelId="{6AB01336-D39D-4853-A611-EE4FB6BA6836}" type="presParOf" srcId="{FA1FA636-0F59-41CB-A99D-91625CCFB183}" destId="{1CA0525F-6B6F-433C-8550-6C0D3AA8FA1E}" srcOrd="2" destOrd="0" presId="urn:microsoft.com/office/officeart/2005/8/layout/process4"/>
    <dgm:cxn modelId="{3272C272-B168-454D-8B19-A0E9368D306F}" type="presParOf" srcId="{1CA0525F-6B6F-433C-8550-6C0D3AA8FA1E}" destId="{7FA627A3-F914-46C5-BD2C-FE04B981BE59}" srcOrd="0" destOrd="0" presId="urn:microsoft.com/office/officeart/2005/8/layout/process4"/>
    <dgm:cxn modelId="{A880D681-E91D-4E9F-A09E-11765F769A4D}" type="presParOf" srcId="{1CA0525F-6B6F-433C-8550-6C0D3AA8FA1E}" destId="{9D73CCB1-35F1-4100-A38C-A84C5774A802}" srcOrd="1" destOrd="0" presId="urn:microsoft.com/office/officeart/2005/8/layout/process4"/>
    <dgm:cxn modelId="{CBF205A5-B385-4A39-A363-3D599B15D284}" type="presParOf" srcId="{1CA0525F-6B6F-433C-8550-6C0D3AA8FA1E}" destId="{4A1E7141-A2EC-42D9-9A7F-DC22DBD5CCC1}" srcOrd="2" destOrd="0" presId="urn:microsoft.com/office/officeart/2005/8/layout/process4"/>
    <dgm:cxn modelId="{C64B25E9-6F7E-4F0B-BB16-22E2A3569AF4}" type="presParOf" srcId="{4A1E7141-A2EC-42D9-9A7F-DC22DBD5CCC1}" destId="{E4A4C81C-917A-46F5-A724-5614DD366B23}" srcOrd="0" destOrd="0" presId="urn:microsoft.com/office/officeart/2005/8/layout/process4"/>
    <dgm:cxn modelId="{3E32BE10-FB19-4ADD-A89A-C159E780B5AE}" type="presParOf" srcId="{4A1E7141-A2EC-42D9-9A7F-DC22DBD5CCC1}" destId="{4C584DE0-48C1-48D1-B9BA-62E85DE38E76}" srcOrd="1" destOrd="0" presId="urn:microsoft.com/office/officeart/2005/8/layout/process4"/>
    <dgm:cxn modelId="{3112C027-D11B-406B-8211-81D329761667}" type="presParOf" srcId="{FA1FA636-0F59-41CB-A99D-91625CCFB183}" destId="{B001F7AA-1BFB-490A-8143-3898153A27A0}" srcOrd="3" destOrd="0" presId="urn:microsoft.com/office/officeart/2005/8/layout/process4"/>
    <dgm:cxn modelId="{18DF2EC4-800F-4813-A8D2-4B7ACF4627E5}" type="presParOf" srcId="{FA1FA636-0F59-41CB-A99D-91625CCFB183}" destId="{67072E8E-0CFF-4B88-B083-0F945DC26EC8}" srcOrd="4" destOrd="0" presId="urn:microsoft.com/office/officeart/2005/8/layout/process4"/>
    <dgm:cxn modelId="{90F50F8C-9A50-4AE9-837E-7CBC4168554A}" type="presParOf" srcId="{67072E8E-0CFF-4B88-B083-0F945DC26EC8}" destId="{9B86B9F2-593F-4CD1-BB3C-B6C184F5155A}" srcOrd="0" destOrd="0" presId="urn:microsoft.com/office/officeart/2005/8/layout/process4"/>
    <dgm:cxn modelId="{68682DC9-76B7-49EC-91F1-A5F4B8A8FDDF}" type="presParOf" srcId="{67072E8E-0CFF-4B88-B083-0F945DC26EC8}" destId="{FBFC296E-DF68-4EBC-8E96-3E6082CF90A5}" srcOrd="1" destOrd="0" presId="urn:microsoft.com/office/officeart/2005/8/layout/process4"/>
    <dgm:cxn modelId="{7AA22F2D-33C2-46D5-AAFA-4E76FA3EF23C}" type="presParOf" srcId="{67072E8E-0CFF-4B88-B083-0F945DC26EC8}" destId="{CDCAC322-297A-43D9-8BD4-81D38DE57B4B}" srcOrd="2" destOrd="0" presId="urn:microsoft.com/office/officeart/2005/8/layout/process4"/>
    <dgm:cxn modelId="{233A30EB-4451-4CEA-A0CE-E2631C699F30}" type="presParOf" srcId="{CDCAC322-297A-43D9-8BD4-81D38DE57B4B}" destId="{F18976A1-5224-4326-922E-B89EF16472D4}" srcOrd="0" destOrd="0" presId="urn:microsoft.com/office/officeart/2005/8/layout/process4"/>
    <dgm:cxn modelId="{10459543-1D79-4725-B01A-0857561B5824}" type="presParOf" srcId="{CDCAC322-297A-43D9-8BD4-81D38DE57B4B}" destId="{1B903492-96E8-43AC-AB1E-673208FF085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CBCDC-825D-4928-B827-3E2390A04290}" type="doc">
      <dgm:prSet loTypeId="urn:microsoft.com/office/officeart/2005/8/layout/vList6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18A43FF-B58B-4AFA-ADA5-36628C470C95}">
      <dgm:prSet phldrT="[Text]" custT="1"/>
      <dgm:spPr/>
      <dgm:t>
        <a:bodyPr/>
        <a:lstStyle/>
        <a:p>
          <a:r>
            <a:rPr lang="en-US" sz="2400" dirty="0"/>
            <a:t>Hot Start 2X PCR Master Mix</a:t>
          </a:r>
        </a:p>
      </dgm:t>
    </dgm:pt>
    <dgm:pt modelId="{2E30B7D9-DC7C-41D0-8F6A-604D0E2FA4D4}" type="parTrans" cxnId="{71B1AEC1-45E6-428E-907D-65E7267CBAB7}">
      <dgm:prSet/>
      <dgm:spPr/>
      <dgm:t>
        <a:bodyPr/>
        <a:lstStyle/>
        <a:p>
          <a:endParaRPr lang="en-US"/>
        </a:p>
      </dgm:t>
    </dgm:pt>
    <dgm:pt modelId="{3A2BBE73-FA6B-49F7-B927-C6FAC0542365}" type="sibTrans" cxnId="{71B1AEC1-45E6-428E-907D-65E7267CBAB7}">
      <dgm:prSet/>
      <dgm:spPr/>
      <dgm:t>
        <a:bodyPr/>
        <a:lstStyle/>
        <a:p>
          <a:endParaRPr lang="en-US"/>
        </a:p>
      </dgm:t>
    </dgm:pt>
    <dgm:pt modelId="{3EEFC0A7-8582-4666-98E3-053E5738B645}">
      <dgm:prSet phldrT="[Text]"/>
      <dgm:spPr/>
      <dgm:t>
        <a:bodyPr/>
        <a:lstStyle/>
        <a:p>
          <a:r>
            <a:rPr lang="en-US" dirty="0"/>
            <a:t>PCR: 98°C, 45sec                                               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14X [98°C, 15sec; 60°C, 50sec]                                  </a:t>
          </a:r>
          <a:r>
            <a:rPr lang="en-US" dirty="0">
              <a:sym typeface="Wingdings" panose="05000000000000000000" pitchFamily="2" charset="2"/>
            </a:rPr>
            <a:t> </a:t>
          </a:r>
          <a:r>
            <a:rPr lang="en-US" dirty="0"/>
            <a:t>72°C, 1min</a:t>
          </a:r>
        </a:p>
      </dgm:t>
    </dgm:pt>
    <dgm:pt modelId="{137E96B9-E3AC-4D51-BC29-16B0AEB6ABBA}" type="parTrans" cxnId="{14C46FB3-D533-4E87-9BB9-7D3BCDADDE1F}">
      <dgm:prSet/>
      <dgm:spPr/>
      <dgm:t>
        <a:bodyPr/>
        <a:lstStyle/>
        <a:p>
          <a:endParaRPr lang="en-US"/>
        </a:p>
      </dgm:t>
    </dgm:pt>
    <dgm:pt modelId="{F4A86F5D-1656-411A-BB71-E7E1457840D7}" type="sibTrans" cxnId="{14C46FB3-D533-4E87-9BB9-7D3BCDADDE1F}">
      <dgm:prSet/>
      <dgm:spPr/>
      <dgm:t>
        <a:bodyPr/>
        <a:lstStyle/>
        <a:p>
          <a:endParaRPr lang="en-US"/>
        </a:p>
      </dgm:t>
    </dgm:pt>
    <dgm:pt modelId="{7D2973DF-B2A6-4F70-8F0B-1CD78C119CB2}">
      <dgm:prSet phldrT="[Text]" custT="1"/>
      <dgm:spPr/>
      <dgm:t>
        <a:bodyPr/>
        <a:lstStyle/>
        <a:p>
          <a:r>
            <a:rPr lang="en-US" sz="2400" dirty="0"/>
            <a:t>KOD Xtreme Hot Start DNA Polymerase</a:t>
          </a:r>
        </a:p>
      </dgm:t>
    </dgm:pt>
    <dgm:pt modelId="{D35502B5-200C-4C91-B92C-9D5E9985E31C}" type="parTrans" cxnId="{D5BD2B1B-71BC-46FB-A64E-3746401CC308}">
      <dgm:prSet/>
      <dgm:spPr/>
      <dgm:t>
        <a:bodyPr/>
        <a:lstStyle/>
        <a:p>
          <a:endParaRPr lang="en-US"/>
        </a:p>
      </dgm:t>
    </dgm:pt>
    <dgm:pt modelId="{ED68C425-CFCC-49FA-B416-B949F86C9B00}" type="sibTrans" cxnId="{D5BD2B1B-71BC-46FB-A64E-3746401CC308}">
      <dgm:prSet/>
      <dgm:spPr/>
      <dgm:t>
        <a:bodyPr/>
        <a:lstStyle/>
        <a:p>
          <a:endParaRPr lang="en-US"/>
        </a:p>
      </dgm:t>
    </dgm:pt>
    <dgm:pt modelId="{7CF25EFC-0719-4E72-955E-BA8EFE1A175F}">
      <dgm:prSet phldrT="[Text]"/>
      <dgm:spPr/>
      <dgm:t>
        <a:bodyPr/>
        <a:lstStyle/>
        <a:p>
          <a:r>
            <a:rPr lang="en-US" dirty="0"/>
            <a:t>Input DNA: 50ng</a:t>
          </a:r>
        </a:p>
      </dgm:t>
    </dgm:pt>
    <dgm:pt modelId="{7BD3F27A-5FDA-4D4E-8C32-C5D297F80ACD}" type="parTrans" cxnId="{A60B2F3F-0F8B-4802-A787-BD80C720D050}">
      <dgm:prSet/>
      <dgm:spPr/>
      <dgm:t>
        <a:bodyPr/>
        <a:lstStyle/>
        <a:p>
          <a:endParaRPr lang="en-US"/>
        </a:p>
      </dgm:t>
    </dgm:pt>
    <dgm:pt modelId="{0144678C-5A1C-4206-808A-BB5C7632F39E}" type="sibTrans" cxnId="{A60B2F3F-0F8B-4802-A787-BD80C720D050}">
      <dgm:prSet/>
      <dgm:spPr/>
      <dgm:t>
        <a:bodyPr/>
        <a:lstStyle/>
        <a:p>
          <a:endParaRPr lang="en-US"/>
        </a:p>
      </dgm:t>
    </dgm:pt>
    <dgm:pt modelId="{A0C6985B-B024-4DA5-B492-394A2A784162}">
      <dgm:prSet phldrT="[Text]"/>
      <dgm:spPr/>
      <dgm:t>
        <a:bodyPr/>
        <a:lstStyle/>
        <a:p>
          <a:r>
            <a:rPr lang="en-US" dirty="0"/>
            <a:t>PCR: 94°C, 2min                                                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17X [98°C, 10sec; 55°C, 30sec; 68°C, 5min]                                                                         </a:t>
          </a:r>
          <a:r>
            <a:rPr lang="en-US" dirty="0">
              <a:sym typeface="Wingdings" panose="05000000000000000000" pitchFamily="2" charset="2"/>
            </a:rPr>
            <a:t> 68</a:t>
          </a:r>
          <a:r>
            <a:rPr lang="en-US" dirty="0"/>
            <a:t>°C, 5min</a:t>
          </a:r>
        </a:p>
      </dgm:t>
    </dgm:pt>
    <dgm:pt modelId="{2A59C02D-103A-4471-A58F-DF2BB2AEAC20}" type="parTrans" cxnId="{55E23B7F-80AB-4D96-9F79-7A48EF8AE6DC}">
      <dgm:prSet/>
      <dgm:spPr/>
      <dgm:t>
        <a:bodyPr/>
        <a:lstStyle/>
        <a:p>
          <a:endParaRPr lang="en-US"/>
        </a:p>
      </dgm:t>
    </dgm:pt>
    <dgm:pt modelId="{BCD8EA8D-6E1B-40E8-A337-701562D967A0}" type="sibTrans" cxnId="{55E23B7F-80AB-4D96-9F79-7A48EF8AE6DC}">
      <dgm:prSet/>
      <dgm:spPr/>
      <dgm:t>
        <a:bodyPr/>
        <a:lstStyle/>
        <a:p>
          <a:endParaRPr lang="en-US"/>
        </a:p>
      </dgm:t>
    </dgm:pt>
    <dgm:pt modelId="{B3F04458-3C23-4E5E-937B-B78886B3F80A}">
      <dgm:prSet phldrT="[Text]"/>
      <dgm:spPr/>
      <dgm:t>
        <a:bodyPr/>
        <a:lstStyle/>
        <a:p>
          <a:endParaRPr lang="en-US" dirty="0"/>
        </a:p>
      </dgm:t>
    </dgm:pt>
    <dgm:pt modelId="{4A32C780-C802-4C6B-8554-4001D993E273}" type="parTrans" cxnId="{98FA82C4-8250-4C15-8D21-60D1025C28AE}">
      <dgm:prSet/>
      <dgm:spPr/>
      <dgm:t>
        <a:bodyPr/>
        <a:lstStyle/>
        <a:p>
          <a:endParaRPr lang="en-US"/>
        </a:p>
      </dgm:t>
    </dgm:pt>
    <dgm:pt modelId="{BA75D3F3-1BBE-4CBA-952F-677AC2DF38A9}" type="sibTrans" cxnId="{98FA82C4-8250-4C15-8D21-60D1025C28AE}">
      <dgm:prSet/>
      <dgm:spPr/>
      <dgm:t>
        <a:bodyPr/>
        <a:lstStyle/>
        <a:p>
          <a:endParaRPr lang="en-US"/>
        </a:p>
      </dgm:t>
    </dgm:pt>
    <dgm:pt modelId="{024D281B-D471-45C6-9A97-F429DF3E6B22}">
      <dgm:prSet phldrT="[Text]"/>
      <dgm:spPr/>
      <dgm:t>
        <a:bodyPr/>
        <a:lstStyle/>
        <a:p>
          <a:r>
            <a:rPr lang="en-US" dirty="0"/>
            <a:t>Final volume: 25ul</a:t>
          </a:r>
        </a:p>
      </dgm:t>
    </dgm:pt>
    <dgm:pt modelId="{E1D43E8F-A9DC-404D-A0ED-84B4E05B8753}" type="parTrans" cxnId="{01354BD2-5438-4A36-8F08-3481016321E1}">
      <dgm:prSet/>
      <dgm:spPr/>
      <dgm:t>
        <a:bodyPr/>
        <a:lstStyle/>
        <a:p>
          <a:endParaRPr lang="en-US"/>
        </a:p>
      </dgm:t>
    </dgm:pt>
    <dgm:pt modelId="{5B22A35D-7DD8-4784-A4CC-9EC3C0EE4C4A}" type="sibTrans" cxnId="{01354BD2-5438-4A36-8F08-3481016321E1}">
      <dgm:prSet/>
      <dgm:spPr/>
      <dgm:t>
        <a:bodyPr/>
        <a:lstStyle/>
        <a:p>
          <a:endParaRPr lang="en-US"/>
        </a:p>
      </dgm:t>
    </dgm:pt>
    <dgm:pt modelId="{7DACD85C-6504-4ADF-A4B2-FBE3B8910FEE}">
      <dgm:prSet phldrT="[Text]"/>
      <dgm:spPr/>
      <dgm:t>
        <a:bodyPr/>
        <a:lstStyle/>
        <a:p>
          <a:r>
            <a:rPr lang="en-US" dirty="0"/>
            <a:t>Input DNA: 50ng</a:t>
          </a:r>
        </a:p>
      </dgm:t>
    </dgm:pt>
    <dgm:pt modelId="{A64D7903-912E-412C-A95D-8A261491E6B1}" type="parTrans" cxnId="{0B0CC928-A321-4150-9F78-E22C0CB149F0}">
      <dgm:prSet/>
      <dgm:spPr/>
      <dgm:t>
        <a:bodyPr/>
        <a:lstStyle/>
        <a:p>
          <a:endParaRPr lang="en-US"/>
        </a:p>
      </dgm:t>
    </dgm:pt>
    <dgm:pt modelId="{F02BB17D-84F7-4C54-93A7-D4E36A2E0925}" type="sibTrans" cxnId="{0B0CC928-A321-4150-9F78-E22C0CB149F0}">
      <dgm:prSet/>
      <dgm:spPr/>
      <dgm:t>
        <a:bodyPr/>
        <a:lstStyle/>
        <a:p>
          <a:endParaRPr lang="en-US"/>
        </a:p>
      </dgm:t>
    </dgm:pt>
    <dgm:pt modelId="{04D3286F-F995-45CF-B08E-918D0CA4B59D}">
      <dgm:prSet/>
      <dgm:spPr/>
      <dgm:t>
        <a:bodyPr/>
        <a:lstStyle/>
        <a:p>
          <a:r>
            <a:rPr lang="en-US" dirty="0"/>
            <a:t>Final volume: 50ul</a:t>
          </a:r>
        </a:p>
      </dgm:t>
    </dgm:pt>
    <dgm:pt modelId="{BD9BE0B1-F2F0-4A66-9A0D-401B970328D1}" type="parTrans" cxnId="{B6BD60EF-F26C-4CBC-86D6-2234D1F207F3}">
      <dgm:prSet/>
      <dgm:spPr/>
      <dgm:t>
        <a:bodyPr/>
        <a:lstStyle/>
        <a:p>
          <a:endParaRPr lang="en-US"/>
        </a:p>
      </dgm:t>
    </dgm:pt>
    <dgm:pt modelId="{E9F028E2-DCA7-4220-B586-97623A748598}" type="sibTrans" cxnId="{B6BD60EF-F26C-4CBC-86D6-2234D1F207F3}">
      <dgm:prSet/>
      <dgm:spPr/>
      <dgm:t>
        <a:bodyPr/>
        <a:lstStyle/>
        <a:p>
          <a:endParaRPr lang="en-US"/>
        </a:p>
      </dgm:t>
    </dgm:pt>
    <dgm:pt modelId="{69959AEC-8B9E-44E2-ACA1-71FF69012978}" type="pres">
      <dgm:prSet presAssocID="{A22CBCDC-825D-4928-B827-3E2390A04290}" presName="Name0" presStyleCnt="0">
        <dgm:presLayoutVars>
          <dgm:dir/>
          <dgm:animLvl val="lvl"/>
          <dgm:resizeHandles/>
        </dgm:presLayoutVars>
      </dgm:prSet>
      <dgm:spPr/>
    </dgm:pt>
    <dgm:pt modelId="{5339DCC9-E2B6-413C-9E04-78493BCEB3E9}" type="pres">
      <dgm:prSet presAssocID="{018A43FF-B58B-4AFA-ADA5-36628C470C95}" presName="linNode" presStyleCnt="0"/>
      <dgm:spPr/>
    </dgm:pt>
    <dgm:pt modelId="{FF3A2A30-C6B4-4F49-A988-7D91C92DF99D}" type="pres">
      <dgm:prSet presAssocID="{018A43FF-B58B-4AFA-ADA5-36628C470C95}" presName="parentShp" presStyleLbl="node1" presStyleIdx="0" presStyleCnt="2">
        <dgm:presLayoutVars>
          <dgm:bulletEnabled val="1"/>
        </dgm:presLayoutVars>
      </dgm:prSet>
      <dgm:spPr/>
    </dgm:pt>
    <dgm:pt modelId="{DBCC4CBF-DDBC-4CB0-828C-AE82F9EC4420}" type="pres">
      <dgm:prSet presAssocID="{018A43FF-B58B-4AFA-ADA5-36628C470C95}" presName="childShp" presStyleLbl="bgAccFollowNode1" presStyleIdx="0" presStyleCnt="2">
        <dgm:presLayoutVars>
          <dgm:bulletEnabled val="1"/>
        </dgm:presLayoutVars>
      </dgm:prSet>
      <dgm:spPr/>
    </dgm:pt>
    <dgm:pt modelId="{666B52E2-E38C-4E46-88F7-6176809426D7}" type="pres">
      <dgm:prSet presAssocID="{3A2BBE73-FA6B-49F7-B927-C6FAC0542365}" presName="spacing" presStyleCnt="0"/>
      <dgm:spPr/>
    </dgm:pt>
    <dgm:pt modelId="{7A986FCD-65F3-4C7F-8143-04CBE4EF1D51}" type="pres">
      <dgm:prSet presAssocID="{7D2973DF-B2A6-4F70-8F0B-1CD78C119CB2}" presName="linNode" presStyleCnt="0"/>
      <dgm:spPr/>
    </dgm:pt>
    <dgm:pt modelId="{76B960C8-5541-4E2D-80AA-684DEBC346BE}" type="pres">
      <dgm:prSet presAssocID="{7D2973DF-B2A6-4F70-8F0B-1CD78C119CB2}" presName="parentShp" presStyleLbl="node1" presStyleIdx="1" presStyleCnt="2">
        <dgm:presLayoutVars>
          <dgm:bulletEnabled val="1"/>
        </dgm:presLayoutVars>
      </dgm:prSet>
      <dgm:spPr/>
    </dgm:pt>
    <dgm:pt modelId="{2862D722-42E0-454F-99F5-E8CE153FECBB}" type="pres">
      <dgm:prSet presAssocID="{7D2973DF-B2A6-4F70-8F0B-1CD78C119CB2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5BD2B1B-71BC-46FB-A64E-3746401CC308}" srcId="{A22CBCDC-825D-4928-B827-3E2390A04290}" destId="{7D2973DF-B2A6-4F70-8F0B-1CD78C119CB2}" srcOrd="1" destOrd="0" parTransId="{D35502B5-200C-4C91-B92C-9D5E9985E31C}" sibTransId="{ED68C425-CFCC-49FA-B416-B949F86C9B00}"/>
    <dgm:cxn modelId="{0B0CC928-A321-4150-9F78-E22C0CB149F0}" srcId="{018A43FF-B58B-4AFA-ADA5-36628C470C95}" destId="{7DACD85C-6504-4ADF-A4B2-FBE3B8910FEE}" srcOrd="1" destOrd="0" parTransId="{A64D7903-912E-412C-A95D-8A261491E6B1}" sibTransId="{F02BB17D-84F7-4C54-93A7-D4E36A2E0925}"/>
    <dgm:cxn modelId="{95C5243F-54CD-4211-8B81-1F8C47C33608}" type="presOf" srcId="{04D3286F-F995-45CF-B08E-918D0CA4B59D}" destId="{2862D722-42E0-454F-99F5-E8CE153FECBB}" srcOrd="0" destOrd="1" presId="urn:microsoft.com/office/officeart/2005/8/layout/vList6"/>
    <dgm:cxn modelId="{A60B2F3F-0F8B-4802-A787-BD80C720D050}" srcId="{7D2973DF-B2A6-4F70-8F0B-1CD78C119CB2}" destId="{7CF25EFC-0719-4E72-955E-BA8EFE1A175F}" srcOrd="0" destOrd="0" parTransId="{7BD3F27A-5FDA-4D4E-8C32-C5D297F80ACD}" sibTransId="{0144678C-5A1C-4206-808A-BB5C7632F39E}"/>
    <dgm:cxn modelId="{D3E46B67-18E2-46D8-B7F3-CE373840B0AE}" type="presOf" srcId="{B3F04458-3C23-4E5E-937B-B78886B3F80A}" destId="{DBCC4CBF-DDBC-4CB0-828C-AE82F9EC4420}" srcOrd="0" destOrd="0" presId="urn:microsoft.com/office/officeart/2005/8/layout/vList6"/>
    <dgm:cxn modelId="{816BB448-85B6-4E5F-BB3A-750DEE4AFAD8}" type="presOf" srcId="{3EEFC0A7-8582-4666-98E3-053E5738B645}" destId="{DBCC4CBF-DDBC-4CB0-828C-AE82F9EC4420}" srcOrd="0" destOrd="3" presId="urn:microsoft.com/office/officeart/2005/8/layout/vList6"/>
    <dgm:cxn modelId="{E320D94D-225E-4A16-9CA4-9AE24679BA9F}" type="presOf" srcId="{7D2973DF-B2A6-4F70-8F0B-1CD78C119CB2}" destId="{76B960C8-5541-4E2D-80AA-684DEBC346BE}" srcOrd="0" destOrd="0" presId="urn:microsoft.com/office/officeart/2005/8/layout/vList6"/>
    <dgm:cxn modelId="{69738D52-478C-4978-9FA1-D7C1E288C072}" type="presOf" srcId="{A0C6985B-B024-4DA5-B492-394A2A784162}" destId="{2862D722-42E0-454F-99F5-E8CE153FECBB}" srcOrd="0" destOrd="2" presId="urn:microsoft.com/office/officeart/2005/8/layout/vList6"/>
    <dgm:cxn modelId="{55E23B7F-80AB-4D96-9F79-7A48EF8AE6DC}" srcId="{7D2973DF-B2A6-4F70-8F0B-1CD78C119CB2}" destId="{A0C6985B-B024-4DA5-B492-394A2A784162}" srcOrd="2" destOrd="0" parTransId="{2A59C02D-103A-4471-A58F-DF2BB2AEAC20}" sibTransId="{BCD8EA8D-6E1B-40E8-A337-701562D967A0}"/>
    <dgm:cxn modelId="{4FEF3E8B-B03F-4C6A-A4D2-2AB4C5778BDE}" type="presOf" srcId="{018A43FF-B58B-4AFA-ADA5-36628C470C95}" destId="{FF3A2A30-C6B4-4F49-A988-7D91C92DF99D}" srcOrd="0" destOrd="0" presId="urn:microsoft.com/office/officeart/2005/8/layout/vList6"/>
    <dgm:cxn modelId="{4A3555A2-F5F2-4653-9F8B-DBE845CCB5CD}" type="presOf" srcId="{A22CBCDC-825D-4928-B827-3E2390A04290}" destId="{69959AEC-8B9E-44E2-ACA1-71FF69012978}" srcOrd="0" destOrd="0" presId="urn:microsoft.com/office/officeart/2005/8/layout/vList6"/>
    <dgm:cxn modelId="{14C46FB3-D533-4E87-9BB9-7D3BCDADDE1F}" srcId="{018A43FF-B58B-4AFA-ADA5-36628C470C95}" destId="{3EEFC0A7-8582-4666-98E3-053E5738B645}" srcOrd="3" destOrd="0" parTransId="{137E96B9-E3AC-4D51-BC29-16B0AEB6ABBA}" sibTransId="{F4A86F5D-1656-411A-BB71-E7E1457840D7}"/>
    <dgm:cxn modelId="{71B1AEC1-45E6-428E-907D-65E7267CBAB7}" srcId="{A22CBCDC-825D-4928-B827-3E2390A04290}" destId="{018A43FF-B58B-4AFA-ADA5-36628C470C95}" srcOrd="0" destOrd="0" parTransId="{2E30B7D9-DC7C-41D0-8F6A-604D0E2FA4D4}" sibTransId="{3A2BBE73-FA6B-49F7-B927-C6FAC0542365}"/>
    <dgm:cxn modelId="{98FA82C4-8250-4C15-8D21-60D1025C28AE}" srcId="{018A43FF-B58B-4AFA-ADA5-36628C470C95}" destId="{B3F04458-3C23-4E5E-937B-B78886B3F80A}" srcOrd="0" destOrd="0" parTransId="{4A32C780-C802-4C6B-8554-4001D993E273}" sibTransId="{BA75D3F3-1BBE-4CBA-952F-677AC2DF38A9}"/>
    <dgm:cxn modelId="{03BCC7C7-C67A-41B9-A610-DA699948DD6D}" type="presOf" srcId="{7DACD85C-6504-4ADF-A4B2-FBE3B8910FEE}" destId="{DBCC4CBF-DDBC-4CB0-828C-AE82F9EC4420}" srcOrd="0" destOrd="1" presId="urn:microsoft.com/office/officeart/2005/8/layout/vList6"/>
    <dgm:cxn modelId="{01354BD2-5438-4A36-8F08-3481016321E1}" srcId="{018A43FF-B58B-4AFA-ADA5-36628C470C95}" destId="{024D281B-D471-45C6-9A97-F429DF3E6B22}" srcOrd="2" destOrd="0" parTransId="{E1D43E8F-A9DC-404D-A0ED-84B4E05B8753}" sibTransId="{5B22A35D-7DD8-4784-A4CC-9EC3C0EE4C4A}"/>
    <dgm:cxn modelId="{AE9F1EEC-402A-4E20-B3CE-BB37DE450DED}" type="presOf" srcId="{024D281B-D471-45C6-9A97-F429DF3E6B22}" destId="{DBCC4CBF-DDBC-4CB0-828C-AE82F9EC4420}" srcOrd="0" destOrd="2" presId="urn:microsoft.com/office/officeart/2005/8/layout/vList6"/>
    <dgm:cxn modelId="{895F71ED-DB44-4757-88D2-559B18A22F49}" type="presOf" srcId="{7CF25EFC-0719-4E72-955E-BA8EFE1A175F}" destId="{2862D722-42E0-454F-99F5-E8CE153FECBB}" srcOrd="0" destOrd="0" presId="urn:microsoft.com/office/officeart/2005/8/layout/vList6"/>
    <dgm:cxn modelId="{B6BD60EF-F26C-4CBC-86D6-2234D1F207F3}" srcId="{7D2973DF-B2A6-4F70-8F0B-1CD78C119CB2}" destId="{04D3286F-F995-45CF-B08E-918D0CA4B59D}" srcOrd="1" destOrd="0" parTransId="{BD9BE0B1-F2F0-4A66-9A0D-401B970328D1}" sibTransId="{E9F028E2-DCA7-4220-B586-97623A748598}"/>
    <dgm:cxn modelId="{02580A78-6C4F-475D-BD0B-F49DD5F05289}" type="presParOf" srcId="{69959AEC-8B9E-44E2-ACA1-71FF69012978}" destId="{5339DCC9-E2B6-413C-9E04-78493BCEB3E9}" srcOrd="0" destOrd="0" presId="urn:microsoft.com/office/officeart/2005/8/layout/vList6"/>
    <dgm:cxn modelId="{9FCEF2CC-AA71-4D16-9551-EDF0E749ACB3}" type="presParOf" srcId="{5339DCC9-E2B6-413C-9E04-78493BCEB3E9}" destId="{FF3A2A30-C6B4-4F49-A988-7D91C92DF99D}" srcOrd="0" destOrd="0" presId="urn:microsoft.com/office/officeart/2005/8/layout/vList6"/>
    <dgm:cxn modelId="{FCF5B3A7-85BE-445D-B6BC-91407786094C}" type="presParOf" srcId="{5339DCC9-E2B6-413C-9E04-78493BCEB3E9}" destId="{DBCC4CBF-DDBC-4CB0-828C-AE82F9EC4420}" srcOrd="1" destOrd="0" presId="urn:microsoft.com/office/officeart/2005/8/layout/vList6"/>
    <dgm:cxn modelId="{883869A0-DD19-4449-9353-AD39EA38F7CF}" type="presParOf" srcId="{69959AEC-8B9E-44E2-ACA1-71FF69012978}" destId="{666B52E2-E38C-4E46-88F7-6176809426D7}" srcOrd="1" destOrd="0" presId="urn:microsoft.com/office/officeart/2005/8/layout/vList6"/>
    <dgm:cxn modelId="{0357B2F7-A1E7-4F47-8B5C-9206221BF7B4}" type="presParOf" srcId="{69959AEC-8B9E-44E2-ACA1-71FF69012978}" destId="{7A986FCD-65F3-4C7F-8143-04CBE4EF1D51}" srcOrd="2" destOrd="0" presId="urn:microsoft.com/office/officeart/2005/8/layout/vList6"/>
    <dgm:cxn modelId="{2B92F090-CB62-43D2-90FA-E4E842871880}" type="presParOf" srcId="{7A986FCD-65F3-4C7F-8143-04CBE4EF1D51}" destId="{76B960C8-5541-4E2D-80AA-684DEBC346BE}" srcOrd="0" destOrd="0" presId="urn:microsoft.com/office/officeart/2005/8/layout/vList6"/>
    <dgm:cxn modelId="{B3D99DF2-5643-409A-B025-86418C628D10}" type="presParOf" srcId="{7A986FCD-65F3-4C7F-8143-04CBE4EF1D51}" destId="{2862D722-42E0-454F-99F5-E8CE153FECB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DB218-DD27-4F87-A4DC-E6D7438CABC2}">
      <dsp:nvSpPr>
        <dsp:cNvPr id="0" name=""/>
        <dsp:cNvSpPr/>
      </dsp:nvSpPr>
      <dsp:spPr>
        <a:xfrm>
          <a:off x="0" y="3087300"/>
          <a:ext cx="11749988" cy="10133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Library clean-up</a:t>
          </a:r>
        </a:p>
      </dsp:txBody>
      <dsp:txXfrm>
        <a:off x="0" y="3087300"/>
        <a:ext cx="11749988" cy="547193"/>
      </dsp:txXfrm>
    </dsp:sp>
    <dsp:sp modelId="{AC5791BF-BDDF-4813-ADEB-A878F555334D}">
      <dsp:nvSpPr>
        <dsp:cNvPr id="0" name=""/>
        <dsp:cNvSpPr/>
      </dsp:nvSpPr>
      <dsp:spPr>
        <a:xfrm>
          <a:off x="0" y="3614227"/>
          <a:ext cx="5874994" cy="46612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Spermine-base PPT precipitation, </a:t>
          </a:r>
          <a:r>
            <a:rPr lang="en-US" sz="2200" kern="1200" dirty="0" err="1"/>
            <a:t>w.o.</a:t>
          </a:r>
          <a:r>
            <a:rPr lang="en-US" sz="2200" kern="1200" dirty="0"/>
            <a:t> beads</a:t>
          </a:r>
        </a:p>
      </dsp:txBody>
      <dsp:txXfrm>
        <a:off x="0" y="3614227"/>
        <a:ext cx="5874994" cy="466127"/>
      </dsp:txXfrm>
    </dsp:sp>
    <dsp:sp modelId="{8B5F9316-C513-4076-B070-8421C4347DCE}">
      <dsp:nvSpPr>
        <dsp:cNvPr id="0" name=""/>
        <dsp:cNvSpPr/>
      </dsp:nvSpPr>
      <dsp:spPr>
        <a:xfrm>
          <a:off x="5874994" y="3614227"/>
          <a:ext cx="5874994" cy="466127"/>
        </a:xfrm>
        <a:prstGeom prst="rect">
          <a:avLst/>
        </a:prstGeom>
        <a:solidFill>
          <a:schemeClr val="accent2">
            <a:tint val="40000"/>
            <a:alpha val="90000"/>
            <a:hueOff val="1346944"/>
            <a:satOff val="-12446"/>
            <a:lumOff val="-1403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346944"/>
              <a:satOff val="-12446"/>
              <a:lumOff val="-14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CoHex</a:t>
          </a:r>
          <a:r>
            <a:rPr lang="en-US" sz="2200" kern="1200" dirty="0"/>
            <a:t> precipitation, with beads </a:t>
          </a:r>
        </a:p>
      </dsp:txBody>
      <dsp:txXfrm>
        <a:off x="5874994" y="3614227"/>
        <a:ext cx="5874994" cy="466127"/>
      </dsp:txXfrm>
    </dsp:sp>
    <dsp:sp modelId="{9D73CCB1-35F1-4100-A38C-A84C5774A802}">
      <dsp:nvSpPr>
        <dsp:cNvPr id="0" name=""/>
        <dsp:cNvSpPr/>
      </dsp:nvSpPr>
      <dsp:spPr>
        <a:xfrm rot="10800000">
          <a:off x="0" y="1544012"/>
          <a:ext cx="11749988" cy="1558487"/>
        </a:xfrm>
        <a:prstGeom prst="upArrowCallou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Library preparation</a:t>
          </a:r>
        </a:p>
      </dsp:txBody>
      <dsp:txXfrm rot="-10800000">
        <a:off x="0" y="1544012"/>
        <a:ext cx="11749988" cy="547029"/>
      </dsp:txXfrm>
    </dsp:sp>
    <dsp:sp modelId="{E4A4C81C-917A-46F5-A724-5614DD366B23}">
      <dsp:nvSpPr>
        <dsp:cNvPr id="0" name=""/>
        <dsp:cNvSpPr/>
      </dsp:nvSpPr>
      <dsp:spPr>
        <a:xfrm>
          <a:off x="0" y="2091042"/>
          <a:ext cx="5874994" cy="465987"/>
        </a:xfrm>
        <a:prstGeom prst="rect">
          <a:avLst/>
        </a:prstGeom>
        <a:solidFill>
          <a:schemeClr val="accent2">
            <a:tint val="40000"/>
            <a:alpha val="90000"/>
            <a:hueOff val="2693887"/>
            <a:satOff val="-24893"/>
            <a:lumOff val="-2806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693887"/>
              <a:satOff val="-24893"/>
              <a:lumOff val="-2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SQK-ULK114 (ONT) </a:t>
          </a:r>
        </a:p>
      </dsp:txBody>
      <dsp:txXfrm>
        <a:off x="0" y="2091042"/>
        <a:ext cx="5874994" cy="465987"/>
      </dsp:txXfrm>
    </dsp:sp>
    <dsp:sp modelId="{4C584DE0-48C1-48D1-B9BA-62E85DE38E76}">
      <dsp:nvSpPr>
        <dsp:cNvPr id="0" name=""/>
        <dsp:cNvSpPr/>
      </dsp:nvSpPr>
      <dsp:spPr>
        <a:xfrm>
          <a:off x="5874994" y="2091042"/>
          <a:ext cx="5874994" cy="465987"/>
        </a:xfrm>
        <a:prstGeom prst="rect">
          <a:avLst/>
        </a:prstGeom>
        <a:solidFill>
          <a:schemeClr val="accent2">
            <a:tint val="40000"/>
            <a:alpha val="90000"/>
            <a:hueOff val="4040831"/>
            <a:satOff val="-37339"/>
            <a:lumOff val="-420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040831"/>
              <a:satOff val="-37339"/>
              <a:lumOff val="-4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SQK-ULK114 (ONT)</a:t>
          </a:r>
        </a:p>
      </dsp:txBody>
      <dsp:txXfrm>
        <a:off x="5874994" y="2091042"/>
        <a:ext cx="5874994" cy="465987"/>
      </dsp:txXfrm>
    </dsp:sp>
    <dsp:sp modelId="{FBFC296E-DF68-4EBC-8E96-3E6082CF90A5}">
      <dsp:nvSpPr>
        <dsp:cNvPr id="0" name=""/>
        <dsp:cNvSpPr/>
      </dsp:nvSpPr>
      <dsp:spPr>
        <a:xfrm rot="10800000">
          <a:off x="0" y="18148"/>
          <a:ext cx="11749988" cy="1558487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900" kern="1200" dirty="0"/>
            <a:t>DNA</a:t>
          </a:r>
          <a:r>
            <a:rPr lang="zh-TW" altLang="en-US" sz="1900" kern="1200" dirty="0"/>
            <a:t> </a:t>
          </a:r>
          <a:r>
            <a:rPr lang="en-US" altLang="zh-TW" sz="1900" kern="1200" dirty="0"/>
            <a:t>extraction</a:t>
          </a:r>
          <a:endParaRPr lang="en-US" sz="1900" kern="1200" dirty="0"/>
        </a:p>
      </dsp:txBody>
      <dsp:txXfrm rot="-10800000">
        <a:off x="0" y="18148"/>
        <a:ext cx="11749988" cy="547029"/>
      </dsp:txXfrm>
    </dsp:sp>
    <dsp:sp modelId="{F18976A1-5224-4326-922E-B89EF16472D4}">
      <dsp:nvSpPr>
        <dsp:cNvPr id="0" name=""/>
        <dsp:cNvSpPr/>
      </dsp:nvSpPr>
      <dsp:spPr>
        <a:xfrm>
          <a:off x="0" y="547754"/>
          <a:ext cx="5874994" cy="465987"/>
        </a:xfrm>
        <a:prstGeom prst="rect">
          <a:avLst/>
        </a:prstGeom>
        <a:solidFill>
          <a:schemeClr val="accent2">
            <a:tint val="40000"/>
            <a:alpha val="90000"/>
            <a:hueOff val="5387775"/>
            <a:satOff val="-49786"/>
            <a:lumOff val="-561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387775"/>
              <a:satOff val="-49786"/>
              <a:lumOff val="-56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18e6 </a:t>
          </a:r>
          <a:r>
            <a:rPr lang="en-US" sz="2200" kern="1200" baseline="0" dirty="0"/>
            <a:t>cells, isopropanol precipitation</a:t>
          </a:r>
          <a:endParaRPr lang="en-US" sz="2200" kern="1200" dirty="0"/>
        </a:p>
      </dsp:txBody>
      <dsp:txXfrm>
        <a:off x="0" y="547754"/>
        <a:ext cx="5874994" cy="465987"/>
      </dsp:txXfrm>
    </dsp:sp>
    <dsp:sp modelId="{1B903492-96E8-43AC-AB1E-673208FF0857}">
      <dsp:nvSpPr>
        <dsp:cNvPr id="0" name=""/>
        <dsp:cNvSpPr/>
      </dsp:nvSpPr>
      <dsp:spPr>
        <a:xfrm>
          <a:off x="5874994" y="547754"/>
          <a:ext cx="5874994" cy="465987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7e6 cells, </a:t>
          </a:r>
          <a:r>
            <a:rPr lang="en-US" altLang="zh-TW" sz="2200" b="0" kern="1200" dirty="0"/>
            <a:t>Monarch HMW DNA extraction kit</a:t>
          </a:r>
          <a:endParaRPr lang="en-US" sz="2200" b="0" kern="1200" dirty="0"/>
        </a:p>
      </dsp:txBody>
      <dsp:txXfrm>
        <a:off x="5874994" y="547754"/>
        <a:ext cx="5874994" cy="465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C4CBF-DDBC-4CB0-828C-AE82F9EC4420}">
      <dsp:nvSpPr>
        <dsp:cNvPr id="0" name=""/>
        <dsp:cNvSpPr/>
      </dsp:nvSpPr>
      <dsp:spPr>
        <a:xfrm>
          <a:off x="3251199" y="545"/>
          <a:ext cx="4876800" cy="21292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Input DNA: 50ng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Final volume: 25ul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PCR: 98°C, 45sec                                                </a:t>
          </a:r>
          <a:r>
            <a:rPr lang="en-US" sz="1700" kern="1200" dirty="0">
              <a:sym typeface="Wingdings" panose="05000000000000000000" pitchFamily="2" charset="2"/>
            </a:rPr>
            <a:t></a:t>
          </a:r>
          <a:r>
            <a:rPr lang="en-US" sz="1700" kern="1200" dirty="0"/>
            <a:t> 14X [98°C, 15sec; 60°C, 50sec]                                  </a:t>
          </a:r>
          <a:r>
            <a:rPr lang="en-US" sz="1700" kern="1200" dirty="0">
              <a:sym typeface="Wingdings" panose="05000000000000000000" pitchFamily="2" charset="2"/>
            </a:rPr>
            <a:t> </a:t>
          </a:r>
          <a:r>
            <a:rPr lang="en-US" sz="1700" kern="1200" dirty="0"/>
            <a:t>72°C, 1min</a:t>
          </a:r>
        </a:p>
      </dsp:txBody>
      <dsp:txXfrm>
        <a:off x="3251199" y="266704"/>
        <a:ext cx="4078323" cy="1596955"/>
      </dsp:txXfrm>
    </dsp:sp>
    <dsp:sp modelId="{FF3A2A30-C6B4-4F49-A988-7D91C92DF99D}">
      <dsp:nvSpPr>
        <dsp:cNvPr id="0" name=""/>
        <dsp:cNvSpPr/>
      </dsp:nvSpPr>
      <dsp:spPr>
        <a:xfrm>
          <a:off x="0" y="545"/>
          <a:ext cx="3251200" cy="21292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Hot Start 2X PCR Master Mix</a:t>
          </a:r>
        </a:p>
      </dsp:txBody>
      <dsp:txXfrm>
        <a:off x="103943" y="104488"/>
        <a:ext cx="3043314" cy="1921387"/>
      </dsp:txXfrm>
    </dsp:sp>
    <dsp:sp modelId="{2862D722-42E0-454F-99F5-E8CE153FECBB}">
      <dsp:nvSpPr>
        <dsp:cNvPr id="0" name=""/>
        <dsp:cNvSpPr/>
      </dsp:nvSpPr>
      <dsp:spPr>
        <a:xfrm>
          <a:off x="3251199" y="2342746"/>
          <a:ext cx="4876800" cy="21292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Input DNA: 50ng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Final volume: 50ul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PCR: 94°C, 2min                                                 </a:t>
          </a:r>
          <a:r>
            <a:rPr lang="en-US" sz="1700" kern="1200" dirty="0">
              <a:sym typeface="Wingdings" panose="05000000000000000000" pitchFamily="2" charset="2"/>
            </a:rPr>
            <a:t></a:t>
          </a:r>
          <a:r>
            <a:rPr lang="en-US" sz="1700" kern="1200" dirty="0"/>
            <a:t> 17X [98°C, 10sec; 55°C, 30sec; 68°C, 5min]                                                                         </a:t>
          </a:r>
          <a:r>
            <a:rPr lang="en-US" sz="1700" kern="1200" dirty="0">
              <a:sym typeface="Wingdings" panose="05000000000000000000" pitchFamily="2" charset="2"/>
            </a:rPr>
            <a:t> 68</a:t>
          </a:r>
          <a:r>
            <a:rPr lang="en-US" sz="1700" kern="1200" dirty="0"/>
            <a:t>°C, 5min</a:t>
          </a:r>
        </a:p>
      </dsp:txBody>
      <dsp:txXfrm>
        <a:off x="3251199" y="2608905"/>
        <a:ext cx="4078323" cy="1596955"/>
      </dsp:txXfrm>
    </dsp:sp>
    <dsp:sp modelId="{76B960C8-5541-4E2D-80AA-684DEBC346BE}">
      <dsp:nvSpPr>
        <dsp:cNvPr id="0" name=""/>
        <dsp:cNvSpPr/>
      </dsp:nvSpPr>
      <dsp:spPr>
        <a:xfrm>
          <a:off x="0" y="2342746"/>
          <a:ext cx="3251200" cy="2129273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KOD Xtreme Hot Start DNA Polymerase</a:t>
          </a:r>
        </a:p>
      </dsp:txBody>
      <dsp:txXfrm>
        <a:off x="103943" y="2446689"/>
        <a:ext cx="3043314" cy="1921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837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r">
              <a:defRPr sz="1200"/>
            </a:lvl1pPr>
          </a:lstStyle>
          <a:p>
            <a:fld id="{71DD822F-070D-4CC3-9744-B33879011047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96" tIns="46598" rIns="93196" bIns="465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199" y="4474657"/>
            <a:ext cx="5609590" cy="3661083"/>
          </a:xfrm>
          <a:prstGeom prst="rect">
            <a:avLst/>
          </a:prstGeom>
        </p:spPr>
        <p:txBody>
          <a:bodyPr vert="horz" lIns="93196" tIns="46598" rIns="93196" bIns="465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837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r">
              <a:defRPr sz="1200"/>
            </a:lvl1pPr>
          </a:lstStyle>
          <a:p>
            <a:fld id="{984730AA-A8C7-4745-8298-9EF4ADAFA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biochemistry-genetics-and-molecular-biology/metaphase-chromosom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direct.com/topics/biochemistry-genetics-and-molecular-biology/karyotype" TargetMode="External"/><Relationship Id="rId5" Type="http://schemas.openxmlformats.org/officeDocument/2006/relationships/hyperlink" Target="https://www.sciencedirect.com/topics/biochemistry-genetics-and-molecular-biology/dna-sequence" TargetMode="External"/><Relationship Id="rId4" Type="http://schemas.openxmlformats.org/officeDocument/2006/relationships/hyperlink" Target="https://www.sciencedirect.com/topics/biochemistry-genetics-and-molecular-biology/enzym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091AF-EBFF-CA23-72AA-F894E4306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D7223-590F-99DC-8F22-4E5FF1EDB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44C7C5-0402-91B8-0F7D-BDA551D07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Monkeys are divided into two main groups, Old World and New World, based on their geographic location and several other characteristics: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Location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live in Africa, Asia, and Europe, while New World monkeys live in Central and South America.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Nose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narrow noses with nostrils that face downward, while New World monkeys have broad noses with nostrils that face outward. The term "platyrrhine" means "flat-nosed" in Latin, and refers to the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Tails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New World monkeys, like spider monkeys, have prehensile tails, but Old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Rump pads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 have hard, bare sitting pads on their buttocks, but New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Cheek pouches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monkeys, like macaques, have cheek pouches for storing food.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Intelligence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are generally considered more intelligent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Thumbs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more opposable thumbs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Habitat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spend most of their time on the ground, while New World monkeys spend most of their time in trees.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55BCE-2744-009C-E805-E88C52D07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30AA-A8C7-4745-8298-9EF4ADAFA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9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F526A-4E4D-E8AD-35EC-FFC0C161E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9A381-E7AE-26C6-36F7-20D3E60E1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F9B61-0194-CD45-F913-FD216006E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Monkeys are divided into two main groups, Old World and New World, based on their geographic location and several other characteristics: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Location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live in Africa, Asia, and Europe, while New World monkeys live in Central and South America.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Nose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narrow noses with nostrils that face downward, while New World monkeys have broad noses with nostrils that face outward. The term "platyrrhine" means "flat-nosed" in Latin, and refers to the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Tails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New World monkeys, like spider monkeys, have prehensile tails, but Old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Rump pads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 have hard, bare sitting pads on their buttocks, but New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Cheek pouches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monkeys, like macaques, have cheek pouches for storing food.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Intelligence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are generally considered more intelligent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Thumbs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more opposable thumbs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Habitat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spend most of their time on the ground, while New World monkeys spend most of their time in trees.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E701C-69A9-5A42-0FFE-D38930DFE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30AA-A8C7-4745-8298-9EF4ADAFA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4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5249D-2965-3543-B062-61D959231A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5249D-2965-3543-B062-61D959231A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2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80709-CFA0-065C-86F9-866DFAD55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F7830-2597-E20D-6B31-081859FB3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63DB2-C7F5-B3D1-F6C3-D5258985B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Monkeys are divided into two main groups, Old World and New World, based on their geographic location and several other characteristics: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Location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live in Africa, Asia, and Europe, while New World monkeys live in Central and South America.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Nose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narrow noses with nostrils that face downward, while New World monkeys have broad noses with nostrils that face outward. The term "platyrrhine" means "flat-nosed" in Latin, and refers to the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Tails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New World monkeys, like spider monkeys, have prehensile tails, but Old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Rump pads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 have hard, bare sitting pads on their buttocks, but New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Cheek pouches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monkeys, like macaques, have cheek pouches for storing food.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Intelligence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are generally considered more intelligent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Thumbs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more opposable thumbs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Habitat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spend most of their time on the ground, while New World monkeys spend most of their time in trees.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E0F34-DC39-C748-F004-EA0CDF47F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30AA-A8C7-4745-8298-9EF4ADAFA1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DE525-7469-47CA-8021-9DB290BA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37A41-91DB-941D-A93E-6CA447C18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51015-2441-97AD-728B-E30EEBE41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Monkeys are divided into two main groups, Old World and New World, based on their geographic location and several other characteristics: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Location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live in Africa, Asia, and Europe, while New World monkeys live in Central and South America.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Nose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narrow noses with nostrils that face downward, while New World monkeys have broad noses with nostrils that face outward. The term "platyrrhine" means "flat-nosed" in Latin, and refers to the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Tails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New World monkeys, like spider monkeys, have prehensile tails, but Old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Rump pads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 have hard, bare sitting pads on their buttocks, but New World monkeys do not.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Cheek pouches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Some Old World monkeys, like macaques, have cheek pouches for storing food.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Intelligence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are generally considered more intelligent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Thumbs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have more opposable thumbs than New World monkeys.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C3B"/>
                </a:solidFill>
                <a:effectLst/>
                <a:latin typeface="Google Sans"/>
              </a:rPr>
              <a:t>Habitat</a:t>
            </a:r>
            <a:endParaRPr lang="en-US" b="0" i="0" dirty="0">
              <a:solidFill>
                <a:srgbClr val="001C3B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C3B"/>
                </a:solidFill>
                <a:effectLst/>
                <a:latin typeface="Google Sans"/>
              </a:rPr>
              <a:t>Old World monkeys spend most of their time on the ground, while New World monkeys spend most of their time in trees.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89A71-3CC6-EA03-BA8D-8C22C7BEF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30AA-A8C7-4745-8298-9EF4ADAFA1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4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The most routinely used technique stains the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3" tooltip="Learn more about metaphase chromosomes from ScienceDirect's AI-generated Topic Pages"/>
              </a:rPr>
              <a:t>metaphase chromosomes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with </a:t>
            </a:r>
            <a:r>
              <a:rPr lang="en-US" b="1" i="0" dirty="0">
                <a:solidFill>
                  <a:srgbClr val="1F1F1F"/>
                </a:solidFill>
                <a:effectLst/>
                <a:latin typeface="ElsevierGulliver"/>
              </a:rPr>
              <a:t>Giemsa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(after using the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4" tooltip="Learn more about enzyme from ScienceDirect's AI-generated Topic Pages"/>
              </a:rPr>
              <a:t>enzyme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trypsin to digest proteins). Each chromosome pair stains with its own characteristic banding pattern. The bands (</a:t>
            </a:r>
            <a:r>
              <a:rPr lang="en-US" b="1" i="0" dirty="0">
                <a:solidFill>
                  <a:srgbClr val="1F1F1F"/>
                </a:solidFill>
                <a:effectLst/>
                <a:latin typeface="ElsevierGulliver"/>
              </a:rPr>
              <a:t>G bands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) correlate approximately with the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5" tooltip="Learn more about DNA sequence from ScienceDirect's AI-generated Topic Pages"/>
              </a:rPr>
              <a:t>DNA sequence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underlying it: AT-rich areas stain darkly, GC-rich areas lightly. An idealized picture of such a G-banded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6" tooltip="Learn more about karyotype from ScienceDirect's AI-generated Topic Pages"/>
              </a:rPr>
              <a:t>karyotype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(called an </a:t>
            </a:r>
            <a:r>
              <a:rPr lang="en-US" b="1" i="0" dirty="0">
                <a:solidFill>
                  <a:srgbClr val="1F1F1F"/>
                </a:solidFill>
                <a:effectLst/>
                <a:latin typeface="ElsevierGulliver"/>
              </a:rPr>
              <a:t>ideogram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) is shown in Figure 11.2. About 400 dark bands per haploid genome are seen in this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30AA-A8C7-4745-8298-9EF4ADAFA1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FED3-4DD1-D6E3-82A5-DC39A9B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A27D8-3D96-333D-B269-4E82F7394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3F297-BDF7-FE9D-FCBB-21AA6DF6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CA1A-954F-637A-F0D0-0F49A7AF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A3034-EB50-5620-A7C2-25A9B26D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7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13CD8-E82C-D190-88A0-F064EA260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2C889-8CDF-1302-E609-1A5003486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5C702-0FE8-F417-A652-FFB268F9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6E19B-02D2-A44E-EA26-ED1CF00B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AA536-D61A-BA5B-E3E1-26B096C9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8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2B66F-19C9-68B0-F149-4C0674C54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14845-6B3A-5688-8083-0908B3194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E2843-B54B-7635-C801-C7F9E7FA2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A4E46-68F8-2F3C-DC84-F2D97693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68925-2461-6150-1D9E-AF6FA788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1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89E4-33C5-1CD0-CC28-19D487C9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1BDB-564E-A404-BEB5-B1053E9F4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73E2C-4F3A-24AB-16B4-F415CACC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C2383-0EBA-30C5-AE49-B09E0E5A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DDA62-AE33-A070-6721-9204A52C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5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C7A5-431F-AA99-4533-D7245242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F082F-997C-F975-F377-13B448DB6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23FBD-480E-8D23-597B-F4168BCB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96AEC-2889-2568-ACF7-F6F8C598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DB465-1958-03B7-1AB7-2BF887B0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113D-9FE2-FBC7-41A6-5AA26FEF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692F9-0C9C-B866-85AD-E11EC09EE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57069-6D99-2D33-6812-2D6C2C46B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585B4-DB06-AE1C-0140-207B2D76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CA0E8-F14C-D786-688D-525942FB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1EEFC-CA1D-8BAB-E30E-AF9C893F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7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2135-23BF-200E-3610-644758F6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3A1DC-BEC2-F9A9-67D1-10DB41F57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CB0F3-81E1-17B5-96BE-05BCBB882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869A3-DC63-A0BC-BD2D-5520F59AA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8138F1-6B11-EEAC-E810-F5B183B53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511527-56A8-7DB5-6581-C3462836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C94F6-2C93-7F2C-EE76-29FCFF5F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53186-73F1-C1A7-D963-14D6915A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2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4FD8-2E10-C19D-1FE7-815AE346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AE9B2-AA8A-F028-89BC-B1914254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4448C-6E00-8390-84D7-0A0E7D2F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FDAE5-DC03-ED9E-1652-90AB1924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4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73DF1-962F-7CB6-1B9D-723EEA3C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6AC172-78C0-164B-27BA-F67055F3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374C8-AB0F-D14D-AC48-D44F8AD5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9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59CC-C09E-69D1-8790-02F0B1F1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8CC9B-0D98-B398-2E0E-E7417EFA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6461C-2D5A-2A0F-1162-8B493F87B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0D33B-DF95-C583-AEAD-ABE5633D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88F79-ECC3-66B5-1C67-621B16FC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ECF41-DF2C-9E27-C424-5C992107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60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E080-F499-F918-3F59-576D0F02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8F2A8-5738-2CE6-C952-83690772F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A6174-EA0E-22E8-C010-1A29186BF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099C5-6FE0-6E7D-920B-9504A0EE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34AB2-684F-2411-C517-B43BFA68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D80C2-1233-A351-0FAD-932480A3E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6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C5FE7-F86E-EE20-CCC7-030AAF0E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60494-1339-9452-94C6-85682F4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44F66-2AB5-1957-8209-401A40587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E770F2-69D1-49C3-B20D-DA40E3FA933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10C80-8AB5-D63F-C7E8-3ACCDA720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05B0D-BB3D-42D1-7E23-FA7C411B4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1AFFC5-FAB2-430A-8AC1-6EFC62BF7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608728-1522-8296-6BB2-D5797ECABC11}"/>
              </a:ext>
            </a:extLst>
          </p:cNvPr>
          <p:cNvSpPr txBox="1">
            <a:spLocks/>
          </p:cNvSpPr>
          <p:nvPr/>
        </p:nvSpPr>
        <p:spPr>
          <a:xfrm>
            <a:off x="838199" y="1120676"/>
            <a:ext cx="7021513" cy="2308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/>
              <a:t>Progress Report</a:t>
            </a:r>
            <a:endParaRPr lang="en-US" sz="72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D2BC2E-F657-3793-6EFA-279C5CAF2B90}"/>
              </a:ext>
            </a:extLst>
          </p:cNvPr>
          <p:cNvSpPr txBox="1">
            <a:spLocks/>
          </p:cNvSpPr>
          <p:nvPr/>
        </p:nvSpPr>
        <p:spPr>
          <a:xfrm>
            <a:off x="835024" y="3809999"/>
            <a:ext cx="7025753" cy="101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Shu-Cheng </a:t>
            </a:r>
          </a:p>
          <a:p>
            <a:pPr marL="0" indent="0">
              <a:buNone/>
            </a:pPr>
            <a:r>
              <a:rPr lang="en-US" dirty="0"/>
              <a:t>3/14/2025</a:t>
            </a:r>
          </a:p>
        </p:txBody>
      </p:sp>
      <p:pic>
        <p:nvPicPr>
          <p:cNvPr id="1040" name="Picture 16" descr="Premium Photo | Shallow focus shot of a bonobo Pan paniscus surrounded by  greenery looking straight at the camera">
            <a:extLst>
              <a:ext uri="{FF2B5EF4-FFF2-40B4-BE49-F238E27FC236}">
                <a16:creationId xmlns:a16="http://schemas.microsoft.com/office/drawing/2014/main" id="{83190A16-1AF8-066C-42CE-B27F0552A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8371" r="3555" b="9819"/>
          <a:stretch/>
        </p:blipFill>
        <p:spPr bwMode="auto">
          <a:xfrm>
            <a:off x="7274063" y="2133560"/>
            <a:ext cx="3580902" cy="23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CE274-DB1F-226A-25E7-A9EF3A50B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D8230EF-5127-5DD6-3D02-C8FB0D2B9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425374"/>
              </p:ext>
            </p:extLst>
          </p:nvPr>
        </p:nvGraphicFramePr>
        <p:xfrm>
          <a:off x="692216" y="257763"/>
          <a:ext cx="11102939" cy="20582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8141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632069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1001208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2162881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78424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2103957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86259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PR00715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 Gibbon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1(PC1)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38.69; 12.48x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80.5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16.28; 5.25x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42.08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2(FN1,2)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90.86; 29.31x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52.8; 17.03x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58.11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544688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129.55; 41.79x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69.09; 22.28x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53.33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024535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455DEF7-E0CF-AC97-AACE-EFDA7F513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789" y="2829255"/>
            <a:ext cx="6307272" cy="3698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837BE-9032-26A7-AB2E-65D5185B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84" y="4708689"/>
            <a:ext cx="3682554" cy="2149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B0C60-6442-3BB0-C60D-36907A9D9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378" y="2462086"/>
            <a:ext cx="3686760" cy="2149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9D0660-CABA-6AB7-7FCD-20CFD08B6433}"/>
              </a:ext>
            </a:extLst>
          </p:cNvPr>
          <p:cNvSpPr txBox="1"/>
          <p:nvPr/>
        </p:nvSpPr>
        <p:spPr>
          <a:xfrm>
            <a:off x="337369" y="4660999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PR00715-2FN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30AD126-DD57-4249-7B5C-F6BEE182BDFA}"/>
              </a:ext>
            </a:extLst>
          </p:cNvPr>
          <p:cNvSpPr/>
          <p:nvPr/>
        </p:nvSpPr>
        <p:spPr>
          <a:xfrm>
            <a:off x="5047" y="1457720"/>
            <a:ext cx="912134" cy="7695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093A9-A525-FF01-BA9E-0BBBEB2886D5}"/>
              </a:ext>
            </a:extLst>
          </p:cNvPr>
          <p:cNvSpPr txBox="1"/>
          <p:nvPr/>
        </p:nvSpPr>
        <p:spPr>
          <a:xfrm>
            <a:off x="370907" y="2907963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PR00715-PC1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3C36F-9F35-69D7-1E2E-767C010B7CE0}"/>
              </a:ext>
            </a:extLst>
          </p:cNvPr>
          <p:cNvSpPr txBox="1"/>
          <p:nvPr/>
        </p:nvSpPr>
        <p:spPr>
          <a:xfrm>
            <a:off x="5602789" y="2480007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PR00715-All</a:t>
            </a:r>
          </a:p>
        </p:txBody>
      </p:sp>
    </p:spTree>
    <p:extLst>
      <p:ext uri="{BB962C8B-B14F-4D97-AF65-F5344CB8AC3E}">
        <p14:creationId xmlns:p14="http://schemas.microsoft.com/office/powerpoint/2010/main" val="362990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218CD-D2B3-28D4-AAC3-615ABD3D6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1DB4BF8-74C3-FA92-1BCB-7736452C7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182745"/>
              </p:ext>
            </p:extLst>
          </p:nvPr>
        </p:nvGraphicFramePr>
        <p:xfrm>
          <a:off x="681199" y="167424"/>
          <a:ext cx="11102939" cy="21381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8141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632069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1001208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2162881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78424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2103957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86259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PR00726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Celebes Crested Macaque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1(PC1)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46.53; 15.01x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106.8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24.41; 7.87x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52.46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3(FN1,2)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95.83; 30.91x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48.83; 15.75x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50.95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544688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142.36; 45.92x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73.24; 23.62x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51.45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02453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3489C04-FB8F-3714-7341-7121CC1E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921" y="2640834"/>
            <a:ext cx="6637877" cy="3867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68640-C9DA-1B2C-4AA8-DC111A45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35" y="4574639"/>
            <a:ext cx="3512228" cy="2044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DB8730-3117-3CD0-182C-18BB0810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35" y="2286636"/>
            <a:ext cx="3514381" cy="2044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DFDF7F-5CDC-8736-FF48-7A916F1A970D}"/>
              </a:ext>
            </a:extLst>
          </p:cNvPr>
          <p:cNvSpPr txBox="1"/>
          <p:nvPr/>
        </p:nvSpPr>
        <p:spPr>
          <a:xfrm>
            <a:off x="260202" y="2713356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PR00726-PC1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3C3E3C6-DF7E-46F7-159D-0181CDF1EB06}"/>
              </a:ext>
            </a:extLst>
          </p:cNvPr>
          <p:cNvSpPr/>
          <p:nvPr/>
        </p:nvSpPr>
        <p:spPr>
          <a:xfrm>
            <a:off x="135792" y="1403526"/>
            <a:ext cx="912134" cy="7695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OK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FF54F-26C0-B039-6A24-A59112FC5705}"/>
              </a:ext>
            </a:extLst>
          </p:cNvPr>
          <p:cNvSpPr txBox="1"/>
          <p:nvPr/>
        </p:nvSpPr>
        <p:spPr>
          <a:xfrm>
            <a:off x="337369" y="4641920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PR00726-2FN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60091-4538-60FC-719D-76788DAF4341}"/>
              </a:ext>
            </a:extLst>
          </p:cNvPr>
          <p:cNvSpPr txBox="1"/>
          <p:nvPr/>
        </p:nvSpPr>
        <p:spPr>
          <a:xfrm>
            <a:off x="5777865" y="2306181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PR00726-All</a:t>
            </a:r>
          </a:p>
        </p:txBody>
      </p:sp>
    </p:spTree>
    <p:extLst>
      <p:ext uri="{BB962C8B-B14F-4D97-AF65-F5344CB8AC3E}">
        <p14:creationId xmlns:p14="http://schemas.microsoft.com/office/powerpoint/2010/main" val="835663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C9054B7-8A50-B676-604A-60124B823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165212"/>
              </p:ext>
            </p:extLst>
          </p:nvPr>
        </p:nvGraphicFramePr>
        <p:xfrm>
          <a:off x="443873" y="220764"/>
          <a:ext cx="11102939" cy="22601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8141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632069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1001208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2162881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78424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2103957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86259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PR00740</a:t>
                      </a:r>
                    </a:p>
                    <a:p>
                      <a:pPr marL="0" algn="ctr" defTabSz="914400" rtl="0" eaLnBrk="1" fontAlgn="b" latinLnBrk="0" hangingPunct="1"/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Diademed Sifaka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1(PC1)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52.77; 17.02x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131.6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32.28; 10.41x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61.17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2(FN1,2)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141.35; 45.59x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81.39; 26.25x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C00000"/>
                          </a:solidFill>
                        </a:rPr>
                        <a:t>57.58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544688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194.12; 62.62x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113.67; 36.66x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58.55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0245352"/>
                  </a:ext>
                </a:extLst>
              </a:tr>
            </a:tbl>
          </a:graphicData>
        </a:graphic>
      </p:graphicFrame>
      <p:sp>
        <p:nvSpPr>
          <p:cNvPr id="9" name="Star: 5 Points 8">
            <a:extLst>
              <a:ext uri="{FF2B5EF4-FFF2-40B4-BE49-F238E27FC236}">
                <a16:creationId xmlns:a16="http://schemas.microsoft.com/office/drawing/2014/main" id="{97CE4CF4-ED8E-EA93-49EB-063A10050BA0}"/>
              </a:ext>
            </a:extLst>
          </p:cNvPr>
          <p:cNvSpPr/>
          <p:nvPr/>
        </p:nvSpPr>
        <p:spPr>
          <a:xfrm>
            <a:off x="44979" y="1578125"/>
            <a:ext cx="912134" cy="76951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733B4-D4A3-4594-8C0C-AB7B7EF5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677" y="2983914"/>
            <a:ext cx="5904043" cy="3447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95A719-0BE0-16D8-AE6A-492EB593E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490" y="4707722"/>
            <a:ext cx="3557962" cy="2069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AE4BDB-2A0A-CF20-D0F2-33204C3E7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243" y="2578711"/>
            <a:ext cx="3557962" cy="2057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B01D2C-B93A-5787-6833-E1DB8E783A73}"/>
              </a:ext>
            </a:extLst>
          </p:cNvPr>
          <p:cNvSpPr txBox="1"/>
          <p:nvPr/>
        </p:nvSpPr>
        <p:spPr>
          <a:xfrm>
            <a:off x="230690" y="2769836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PR00740-PC1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735E9-83B9-33F5-3C78-273565080D04}"/>
              </a:ext>
            </a:extLst>
          </p:cNvPr>
          <p:cNvSpPr txBox="1"/>
          <p:nvPr/>
        </p:nvSpPr>
        <p:spPr>
          <a:xfrm>
            <a:off x="5778677" y="2640764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PR00740-All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6AA89-E3DF-6453-9BB3-D6EBEA4C41F3}"/>
              </a:ext>
            </a:extLst>
          </p:cNvPr>
          <p:cNvSpPr txBox="1"/>
          <p:nvPr/>
        </p:nvSpPr>
        <p:spPr>
          <a:xfrm>
            <a:off x="391337" y="4849997"/>
            <a:ext cx="113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PR00740-2FN</a:t>
            </a:r>
          </a:p>
        </p:txBody>
      </p:sp>
    </p:spTree>
    <p:extLst>
      <p:ext uri="{BB962C8B-B14F-4D97-AF65-F5344CB8AC3E}">
        <p14:creationId xmlns:p14="http://schemas.microsoft.com/office/powerpoint/2010/main" val="427854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3B64-6B38-8E09-99B1-10984AFE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5581"/>
            <a:ext cx="10515600" cy="1325563"/>
          </a:xfrm>
        </p:spPr>
        <p:txBody>
          <a:bodyPr>
            <a:normAutofit/>
          </a:bodyPr>
          <a:lstStyle/>
          <a:p>
            <a:pPr algn="ctr" rtl="0" fontAlgn="b"/>
            <a:r>
              <a:rPr lang="en-US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Summary of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en-US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#1-5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810D13-C9B9-D655-EE26-03C531A2A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6597069"/>
              </p:ext>
            </p:extLst>
          </p:nvPr>
        </p:nvGraphicFramePr>
        <p:xfrm>
          <a:off x="299682" y="2882900"/>
          <a:ext cx="11501270" cy="37052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125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472548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903350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868288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07337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1814577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34499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  <a:gridCol w="1483546">
                  <a:extLst>
                    <a:ext uri="{9D8B030D-6E8A-4147-A177-3AD203B41FA5}">
                      <a16:colId xmlns:a16="http://schemas.microsoft.com/office/drawing/2014/main" val="2522521268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Future work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Olive Baboon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2FN, 2PC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202.44; 65.30x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77.49; 25.00x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38.27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Drill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3FN</a:t>
                      </a: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1PC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202.01; 65.16x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88.07; 28.41x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43.60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3407158"/>
                  </a:ext>
                </a:extLst>
              </a:tr>
              <a:tr h="5542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Angolan Colobus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1FN,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166.45; 53.69x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81.42; 26.26x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48.91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041876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Black Lemur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1FN,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2PC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171.59; 55.35x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81.29; 26.22x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47.37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96061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Southern Pig-tailed Macaque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2FN,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2PC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183.67; 59.24x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90.7; 29.26x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49.38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73822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3BBD59E-04EF-99C7-1B95-B5BAA9210F31}"/>
              </a:ext>
            </a:extLst>
          </p:cNvPr>
          <p:cNvGrpSpPr/>
          <p:nvPr/>
        </p:nvGrpSpPr>
        <p:grpSpPr>
          <a:xfrm>
            <a:off x="3447567" y="700330"/>
            <a:ext cx="1741549" cy="2052211"/>
            <a:chOff x="3263368" y="717666"/>
            <a:chExt cx="1741549" cy="2052211"/>
          </a:xfrm>
        </p:grpSpPr>
        <p:pic>
          <p:nvPicPr>
            <p:cNvPr id="25" name="Picture 4" descr="Rettet den Drill e.V.: The Drill">
              <a:extLst>
                <a:ext uri="{FF2B5EF4-FFF2-40B4-BE49-F238E27FC236}">
                  <a16:creationId xmlns:a16="http://schemas.microsoft.com/office/drawing/2014/main" id="{C194D945-27E3-6B1C-E79F-CBDADEDA1A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9" r="41789"/>
            <a:stretch/>
          </p:blipFill>
          <p:spPr bwMode="auto">
            <a:xfrm>
              <a:off x="3498313" y="717666"/>
              <a:ext cx="1506604" cy="20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173638-DBB2-A2C7-3B4A-DBD1390B8B5A}"/>
                </a:ext>
              </a:extLst>
            </p:cNvPr>
            <p:cNvSpPr txBox="1"/>
            <p:nvPr/>
          </p:nvSpPr>
          <p:spPr>
            <a:xfrm>
              <a:off x="3263368" y="2400545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MLE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BC8A46-C095-B194-318E-F3E034E88204}"/>
              </a:ext>
            </a:extLst>
          </p:cNvPr>
          <p:cNvGrpSpPr/>
          <p:nvPr/>
        </p:nvGrpSpPr>
        <p:grpSpPr>
          <a:xfrm>
            <a:off x="5271463" y="704130"/>
            <a:ext cx="1746809" cy="2048411"/>
            <a:chOff x="4876952" y="675746"/>
            <a:chExt cx="1746809" cy="2048411"/>
          </a:xfrm>
        </p:grpSpPr>
        <p:pic>
          <p:nvPicPr>
            <p:cNvPr id="28" name="Picture 6" descr="Angola Colobus (Colobus angolensis) · iNaturalist Guatemala">
              <a:extLst>
                <a:ext uri="{FF2B5EF4-FFF2-40B4-BE49-F238E27FC236}">
                  <a16:creationId xmlns:a16="http://schemas.microsoft.com/office/drawing/2014/main" id="{1EF010F1-8AE5-CE31-EC9A-C20D46B7FF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98" r="5486"/>
            <a:stretch/>
          </p:blipFill>
          <p:spPr bwMode="auto">
            <a:xfrm>
              <a:off x="5117157" y="675746"/>
              <a:ext cx="1506604" cy="20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9DDED5-F6B5-75FB-9A31-3FE19BABF7C1}"/>
                </a:ext>
              </a:extLst>
            </p:cNvPr>
            <p:cNvSpPr txBox="1"/>
            <p:nvPr/>
          </p:nvSpPr>
          <p:spPr>
            <a:xfrm>
              <a:off x="4876952" y="2354825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CAN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FC751D-73A3-F1EA-DBEF-3F468221381C}"/>
              </a:ext>
            </a:extLst>
          </p:cNvPr>
          <p:cNvGrpSpPr/>
          <p:nvPr/>
        </p:nvGrpSpPr>
        <p:grpSpPr>
          <a:xfrm>
            <a:off x="7134596" y="703938"/>
            <a:ext cx="1565345" cy="2052766"/>
            <a:chOff x="6657789" y="675554"/>
            <a:chExt cx="1565345" cy="2052766"/>
          </a:xfrm>
        </p:grpSpPr>
        <p:pic>
          <p:nvPicPr>
            <p:cNvPr id="31" name="Picture 8" descr="Maki Macaco Eulemur Macaco Photograph by Gerard Lacz - Pixels">
              <a:extLst>
                <a:ext uri="{FF2B5EF4-FFF2-40B4-BE49-F238E27FC236}">
                  <a16:creationId xmlns:a16="http://schemas.microsoft.com/office/drawing/2014/main" id="{6AE2AD92-0ABE-3C8E-EACE-42552E814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311" y="675554"/>
              <a:ext cx="1340823" cy="2014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E136D8-EC8D-58F8-9BC1-B40FEE5A5B31}"/>
                </a:ext>
              </a:extLst>
            </p:cNvPr>
            <p:cNvSpPr txBox="1"/>
            <p:nvPr/>
          </p:nvSpPr>
          <p:spPr>
            <a:xfrm>
              <a:off x="6657789" y="2358988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EMA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420A04-2C51-89CD-EA5B-85565C1B20D9}"/>
              </a:ext>
            </a:extLst>
          </p:cNvPr>
          <p:cNvGrpSpPr/>
          <p:nvPr/>
        </p:nvGrpSpPr>
        <p:grpSpPr>
          <a:xfrm>
            <a:off x="1617864" y="677800"/>
            <a:ext cx="1759126" cy="2067007"/>
            <a:chOff x="1602585" y="670156"/>
            <a:chExt cx="1759126" cy="2067007"/>
          </a:xfrm>
        </p:grpSpPr>
        <p:pic>
          <p:nvPicPr>
            <p:cNvPr id="34" name="Picture 2" descr="Olive Baboon mother and baby in Arusha National Park - by Ferdy Christant -  JungleDragon">
              <a:extLst>
                <a:ext uri="{FF2B5EF4-FFF2-40B4-BE49-F238E27FC236}">
                  <a16:creationId xmlns:a16="http://schemas.microsoft.com/office/drawing/2014/main" id="{BC1EC1AC-3DB9-C472-9992-330947084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56"/>
            <a:stretch/>
          </p:blipFill>
          <p:spPr bwMode="auto">
            <a:xfrm>
              <a:off x="1855107" y="670156"/>
              <a:ext cx="1506604" cy="2014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B17E30-D947-82EB-D9D4-D8FF1D07D4B3}"/>
                </a:ext>
              </a:extLst>
            </p:cNvPr>
            <p:cNvSpPr txBox="1"/>
            <p:nvPr/>
          </p:nvSpPr>
          <p:spPr>
            <a:xfrm>
              <a:off x="1602585" y="2367831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PAN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FFFB7F-73E0-5232-A88D-FC0BD54364B1}"/>
              </a:ext>
            </a:extLst>
          </p:cNvPr>
          <p:cNvGrpSpPr/>
          <p:nvPr/>
        </p:nvGrpSpPr>
        <p:grpSpPr>
          <a:xfrm>
            <a:off x="8736254" y="677800"/>
            <a:ext cx="1719611" cy="2073893"/>
            <a:chOff x="8433183" y="649416"/>
            <a:chExt cx="1719611" cy="207389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2A52DCD-9453-E36A-3722-DDC67EAB28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0" t="9680"/>
            <a:stretch/>
          </p:blipFill>
          <p:spPr bwMode="auto">
            <a:xfrm>
              <a:off x="8646190" y="649416"/>
              <a:ext cx="1506604" cy="2031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98D1C9-1444-4D66-C5E5-78B3D6B67A99}"/>
                </a:ext>
              </a:extLst>
            </p:cNvPr>
            <p:cNvSpPr txBox="1"/>
            <p:nvPr/>
          </p:nvSpPr>
          <p:spPr>
            <a:xfrm>
              <a:off x="8433183" y="2353977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MNE</a:t>
              </a:r>
            </a:p>
          </p:txBody>
        </p:sp>
      </p:grp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9B5E58C9-B8E5-7D09-4537-D4F8DF006E1D}"/>
              </a:ext>
            </a:extLst>
          </p:cNvPr>
          <p:cNvSpPr/>
          <p:nvPr/>
        </p:nvSpPr>
        <p:spPr>
          <a:xfrm>
            <a:off x="190500" y="3975100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0805BB3C-13A6-561A-4331-97C0BFD88F89}"/>
              </a:ext>
            </a:extLst>
          </p:cNvPr>
          <p:cNvSpPr/>
          <p:nvPr/>
        </p:nvSpPr>
        <p:spPr>
          <a:xfrm>
            <a:off x="196849" y="5156518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A5993F9-7AA1-A816-4218-3F58134C953B}"/>
              </a:ext>
            </a:extLst>
          </p:cNvPr>
          <p:cNvSpPr/>
          <p:nvPr/>
        </p:nvSpPr>
        <p:spPr>
          <a:xfrm>
            <a:off x="190499" y="6248718"/>
            <a:ext cx="205665" cy="26035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E7DD0C9-9190-D4D8-DBC1-0C6593CAEB28}"/>
              </a:ext>
            </a:extLst>
          </p:cNvPr>
          <p:cNvSpPr/>
          <p:nvPr/>
        </p:nvSpPr>
        <p:spPr>
          <a:xfrm>
            <a:off x="185383" y="4545968"/>
            <a:ext cx="205665" cy="26035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08DA6E2-B8D7-3EAF-CA04-CFF79F0334A9}"/>
              </a:ext>
            </a:extLst>
          </p:cNvPr>
          <p:cNvSpPr/>
          <p:nvPr/>
        </p:nvSpPr>
        <p:spPr>
          <a:xfrm>
            <a:off x="179128" y="5663337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13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3B64-6B38-8E09-99B1-10984AFE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5581"/>
            <a:ext cx="10515600" cy="1325563"/>
          </a:xfrm>
        </p:spPr>
        <p:txBody>
          <a:bodyPr>
            <a:normAutofit/>
          </a:bodyPr>
          <a:lstStyle/>
          <a:p>
            <a:pPr algn="ctr" rtl="0" fontAlgn="b"/>
            <a:r>
              <a:rPr lang="en-US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Summary of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sample </a:t>
            </a:r>
            <a:r>
              <a:rPr lang="en-US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#6-10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810D13-C9B9-D655-EE26-03C531A2A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401212"/>
              </p:ext>
            </p:extLst>
          </p:nvPr>
        </p:nvGraphicFramePr>
        <p:xfrm>
          <a:off x="289412" y="2718240"/>
          <a:ext cx="11712088" cy="38119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37602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499540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919908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902534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34967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1847838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58960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  <a:gridCol w="1510739">
                  <a:extLst>
                    <a:ext uri="{9D8B030D-6E8A-4147-A177-3AD203B41FA5}">
                      <a16:colId xmlns:a16="http://schemas.microsoft.com/office/drawing/2014/main" val="2522521268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Future work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PR00129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Red-bellied Lemur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(2PC, 1FN)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162.69; 52.48x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80.75; 26.05x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49.63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PR00246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Brown Lemur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(2PC, 2FN)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200.16; 64.57x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91.69; 29.58x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45.81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3407158"/>
                  </a:ext>
                </a:extLst>
              </a:tr>
              <a:tr h="55425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PR00525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Common Woolly Monkey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(2PC, 1FN)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199.17; 64.25x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102.44; 33.05x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51.43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041876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PR00786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Golden Lion Tamarin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(2PC, 2FN)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198.89; 64.15x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97.17; 31.34x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48.85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96061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PR00239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White-faced Saki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(2PC, 1FN)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201.93; 65.14x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105.88; 34.15x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52.43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67382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AA19910-A7FA-0F88-0F0C-F43BE643A9FE}"/>
              </a:ext>
            </a:extLst>
          </p:cNvPr>
          <p:cNvGrpSpPr/>
          <p:nvPr/>
        </p:nvGrpSpPr>
        <p:grpSpPr>
          <a:xfrm>
            <a:off x="2647578" y="742584"/>
            <a:ext cx="2213975" cy="1955075"/>
            <a:chOff x="2647578" y="742679"/>
            <a:chExt cx="2244438" cy="1981976"/>
          </a:xfrm>
        </p:grpSpPr>
        <p:pic>
          <p:nvPicPr>
            <p:cNvPr id="5" name="Picture 4" descr="True Lemur or Brown Lemur (Eulemur fulvus): Profile, Facts - Primates Park">
              <a:extLst>
                <a:ext uri="{FF2B5EF4-FFF2-40B4-BE49-F238E27FC236}">
                  <a16:creationId xmlns:a16="http://schemas.microsoft.com/office/drawing/2014/main" id="{D4562DB4-ED5C-43B1-0BEC-E691815E5E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7" r="17891"/>
            <a:stretch/>
          </p:blipFill>
          <p:spPr bwMode="auto">
            <a:xfrm>
              <a:off x="2914624" y="742679"/>
              <a:ext cx="1977392" cy="1940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891222-0239-5158-829E-BCA94A71A86C}"/>
                </a:ext>
              </a:extLst>
            </p:cNvPr>
            <p:cNvSpPr txBox="1"/>
            <p:nvPr/>
          </p:nvSpPr>
          <p:spPr>
            <a:xfrm>
              <a:off x="2647578" y="2355323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EFU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5E9E1E-BEAE-D189-5397-1683D8B8780B}"/>
              </a:ext>
            </a:extLst>
          </p:cNvPr>
          <p:cNvGrpSpPr/>
          <p:nvPr/>
        </p:nvGrpSpPr>
        <p:grpSpPr>
          <a:xfrm>
            <a:off x="4833904" y="745645"/>
            <a:ext cx="2131837" cy="1949107"/>
            <a:chOff x="4863080" y="745739"/>
            <a:chExt cx="2161169" cy="1975925"/>
          </a:xfrm>
        </p:grpSpPr>
        <p:pic>
          <p:nvPicPr>
            <p:cNvPr id="9" name="Picture 8" descr="Woolly Monkey Pictures - AZ Animals">
              <a:extLst>
                <a:ext uri="{FF2B5EF4-FFF2-40B4-BE49-F238E27FC236}">
                  <a16:creationId xmlns:a16="http://schemas.microsoft.com/office/drawing/2014/main" id="{A8F038CC-7A8B-9265-0921-12A713A495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1" t="13763" r="35353" b="10663"/>
            <a:stretch/>
          </p:blipFill>
          <p:spPr bwMode="auto">
            <a:xfrm>
              <a:off x="5147387" y="745739"/>
              <a:ext cx="1876862" cy="1937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D35235-14DA-9E21-E016-58EEDCBF7375}"/>
                </a:ext>
              </a:extLst>
            </p:cNvPr>
            <p:cNvSpPr txBox="1"/>
            <p:nvPr/>
          </p:nvSpPr>
          <p:spPr>
            <a:xfrm>
              <a:off x="4863080" y="2352332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LLA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D7BBA5-1CE6-BD41-DBC8-D74DAA94A88D}"/>
              </a:ext>
            </a:extLst>
          </p:cNvPr>
          <p:cNvGrpSpPr/>
          <p:nvPr/>
        </p:nvGrpSpPr>
        <p:grpSpPr>
          <a:xfrm>
            <a:off x="6992793" y="742583"/>
            <a:ext cx="2162109" cy="1954046"/>
            <a:chOff x="7249101" y="742678"/>
            <a:chExt cx="2191857" cy="1980932"/>
          </a:xfrm>
        </p:grpSpPr>
        <p:pic>
          <p:nvPicPr>
            <p:cNvPr id="12" name="Picture 12" descr="Golden Lion Tamarin Habitat - Facts about Golden Lion Tamarins">
              <a:extLst>
                <a:ext uri="{FF2B5EF4-FFF2-40B4-BE49-F238E27FC236}">
                  <a16:creationId xmlns:a16="http://schemas.microsoft.com/office/drawing/2014/main" id="{CE5B624C-0A0E-9BEB-5DCD-AA1FDE06C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4" t="7496" r="13190" b="25949"/>
            <a:stretch/>
          </p:blipFill>
          <p:spPr bwMode="auto">
            <a:xfrm>
              <a:off x="7506890" y="742678"/>
              <a:ext cx="1934068" cy="1940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24EBF9-7D71-F03C-CDE7-644F36B3720E}"/>
                </a:ext>
              </a:extLst>
            </p:cNvPr>
            <p:cNvSpPr txBox="1"/>
            <p:nvPr/>
          </p:nvSpPr>
          <p:spPr>
            <a:xfrm>
              <a:off x="7249101" y="2354278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LRO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D6E124-A404-EDD2-6EE9-9B0E63396D45}"/>
              </a:ext>
            </a:extLst>
          </p:cNvPr>
          <p:cNvGrpSpPr/>
          <p:nvPr/>
        </p:nvGrpSpPr>
        <p:grpSpPr>
          <a:xfrm>
            <a:off x="480172" y="735656"/>
            <a:ext cx="2151656" cy="1962985"/>
            <a:chOff x="480171" y="735656"/>
            <a:chExt cx="2181261" cy="1989994"/>
          </a:xfrm>
        </p:grpSpPr>
        <p:pic>
          <p:nvPicPr>
            <p:cNvPr id="15" name="Picture 2" descr="110+ Eulemur Rubriventer Stock Photos, Pictures &amp; Royalty-Free Images -  iStock">
              <a:extLst>
                <a:ext uri="{FF2B5EF4-FFF2-40B4-BE49-F238E27FC236}">
                  <a16:creationId xmlns:a16="http://schemas.microsoft.com/office/drawing/2014/main" id="{9BDB6449-251C-C586-1EDC-49324D000A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8" r="10494"/>
            <a:stretch/>
          </p:blipFill>
          <p:spPr bwMode="auto">
            <a:xfrm>
              <a:off x="743183" y="735656"/>
              <a:ext cx="1918249" cy="194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D6E01A-99D2-EA27-B931-9B344A2ED2ED}"/>
                </a:ext>
              </a:extLst>
            </p:cNvPr>
            <p:cNvSpPr txBox="1"/>
            <p:nvPr/>
          </p:nvSpPr>
          <p:spPr>
            <a:xfrm>
              <a:off x="480171" y="2356318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ERU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BDD83D-ECAB-9B8D-0233-42F158A80482}"/>
              </a:ext>
            </a:extLst>
          </p:cNvPr>
          <p:cNvGrpSpPr/>
          <p:nvPr/>
        </p:nvGrpSpPr>
        <p:grpSpPr>
          <a:xfrm>
            <a:off x="9110599" y="742583"/>
            <a:ext cx="2130578" cy="1952126"/>
            <a:chOff x="9348067" y="742678"/>
            <a:chExt cx="2159893" cy="1978986"/>
          </a:xfrm>
        </p:grpSpPr>
        <p:pic>
          <p:nvPicPr>
            <p:cNvPr id="18" name="Picture 14" descr="White Faced Saki Monkey with Young (3) by PhilT2 | ePHOTOzine">
              <a:extLst>
                <a:ext uri="{FF2B5EF4-FFF2-40B4-BE49-F238E27FC236}">
                  <a16:creationId xmlns:a16="http://schemas.microsoft.com/office/drawing/2014/main" id="{0617B1B1-A16E-1545-72B5-B322ADCD72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5" t="3885" r="9562" b="2494"/>
            <a:stretch/>
          </p:blipFill>
          <p:spPr bwMode="auto">
            <a:xfrm>
              <a:off x="9645938" y="742678"/>
              <a:ext cx="1862022" cy="1940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E146E-3F84-A08C-0D5A-E9B22D4180DB}"/>
                </a:ext>
              </a:extLst>
            </p:cNvPr>
            <p:cNvSpPr txBox="1"/>
            <p:nvPr/>
          </p:nvSpPr>
          <p:spPr>
            <a:xfrm>
              <a:off x="9348067" y="2352332"/>
              <a:ext cx="9028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defTabSz="914400" rtl="0" eaLnBrk="1" fontAlgn="b" latinLnBrk="0" hangingPunct="1"/>
              <a:r>
                <a:rPr lang="en-US" sz="1800" b="1" kern="1200" dirty="0">
                  <a:solidFill>
                    <a:srgbClr val="FFFF00"/>
                  </a:solidFill>
                  <a:effectLst/>
                  <a:highlight>
                    <a:srgbClr val="008000"/>
                  </a:highlight>
                  <a:latin typeface="Calibri" panose="020F0502020204030204" pitchFamily="34" charset="0"/>
                  <a:ea typeface="+mn-ea"/>
                  <a:cs typeface="+mn-cs"/>
                </a:rPr>
                <a:t>PPI</a:t>
              </a:r>
            </a:p>
          </p:txBody>
        </p:sp>
      </p:grp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54681CC-FD89-E08D-EA2A-9DADE8360042}"/>
              </a:ext>
            </a:extLst>
          </p:cNvPr>
          <p:cNvSpPr/>
          <p:nvPr/>
        </p:nvSpPr>
        <p:spPr>
          <a:xfrm>
            <a:off x="186579" y="3901558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C7BDE032-C918-1480-0121-7C7CE2AF0B06}"/>
              </a:ext>
            </a:extLst>
          </p:cNvPr>
          <p:cNvSpPr/>
          <p:nvPr/>
        </p:nvSpPr>
        <p:spPr>
          <a:xfrm>
            <a:off x="186578" y="6251873"/>
            <a:ext cx="205665" cy="26035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D84FA434-D761-C5D7-EAB8-00C342C825C0}"/>
              </a:ext>
            </a:extLst>
          </p:cNvPr>
          <p:cNvSpPr/>
          <p:nvPr/>
        </p:nvSpPr>
        <p:spPr>
          <a:xfrm>
            <a:off x="186578" y="4424471"/>
            <a:ext cx="205665" cy="26035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D7580DB8-27D9-C97E-41E4-D2C672EF7DDA}"/>
              </a:ext>
            </a:extLst>
          </p:cNvPr>
          <p:cNvSpPr/>
          <p:nvPr/>
        </p:nvSpPr>
        <p:spPr>
          <a:xfrm>
            <a:off x="162329" y="4955502"/>
            <a:ext cx="205665" cy="26035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D5BB0F74-5520-719C-E8AE-0AA406D53C78}"/>
              </a:ext>
            </a:extLst>
          </p:cNvPr>
          <p:cNvSpPr/>
          <p:nvPr/>
        </p:nvSpPr>
        <p:spPr>
          <a:xfrm>
            <a:off x="147118" y="5539816"/>
            <a:ext cx="205665" cy="26035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26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83674-D73D-F69B-510A-E08F128DD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39B118-7D8C-6BB3-CED9-4DC93710B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1203"/>
          <a:stretch/>
        </p:blipFill>
        <p:spPr bwMode="auto">
          <a:xfrm>
            <a:off x="1081219" y="912022"/>
            <a:ext cx="2377440" cy="16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5FA2E-F113-49B5-E57E-8CE25696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7" y="-248776"/>
            <a:ext cx="1129104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Sequenced sample # 14-17 (38 million cells/sample)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383CB-CC46-30AE-B133-FC7ECB873E29}"/>
              </a:ext>
            </a:extLst>
          </p:cNvPr>
          <p:cNvSpPr txBox="1"/>
          <p:nvPr/>
        </p:nvSpPr>
        <p:spPr>
          <a:xfrm>
            <a:off x="845932" y="2227642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HLA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D52F6DB-0410-FE28-CCFF-89B97B25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r="6104" b="776"/>
          <a:stretch/>
        </p:blipFill>
        <p:spPr bwMode="auto">
          <a:xfrm>
            <a:off x="3625507" y="912022"/>
            <a:ext cx="2181074" cy="16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B8E12-CDF0-DA1A-BAA9-D6CBD024044F}"/>
              </a:ext>
            </a:extLst>
          </p:cNvPr>
          <p:cNvSpPr txBox="1"/>
          <p:nvPr/>
        </p:nvSpPr>
        <p:spPr>
          <a:xfrm>
            <a:off x="3413901" y="2203407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b="1" dirty="0">
                <a:solidFill>
                  <a:srgbClr val="FFFF00"/>
                </a:solidFill>
                <a:highlight>
                  <a:srgbClr val="008000"/>
                </a:highlight>
                <a:latin typeface="Calibri" panose="020F0502020204030204" pitchFamily="34" charset="0"/>
              </a:rPr>
              <a:t>MNI</a:t>
            </a:r>
            <a:endParaRPr lang="en-US" sz="1800" b="1" kern="1200" dirty="0">
              <a:solidFill>
                <a:srgbClr val="FFFF00"/>
              </a:solidFill>
              <a:effectLst/>
              <a:highlight>
                <a:srgbClr val="008000"/>
              </a:highlight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30" name="Picture 6" descr="Diademed Sifaka and Youngster (Propithecus diadema) | Flickr">
            <a:extLst>
              <a:ext uri="{FF2B5EF4-FFF2-40B4-BE49-F238E27FC236}">
                <a16:creationId xmlns:a16="http://schemas.microsoft.com/office/drawing/2014/main" id="{4BCBB55E-345E-1952-B181-0F4424647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/>
          <a:stretch/>
        </p:blipFill>
        <p:spPr bwMode="auto">
          <a:xfrm>
            <a:off x="6019970" y="912021"/>
            <a:ext cx="2181074" cy="16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086752-FEA2-A1B2-2D1F-45EE3717D790}"/>
              </a:ext>
            </a:extLst>
          </p:cNvPr>
          <p:cNvSpPr txBox="1"/>
          <p:nvPr/>
        </p:nvSpPr>
        <p:spPr>
          <a:xfrm>
            <a:off x="5812653" y="2203407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b="1" dirty="0">
                <a:solidFill>
                  <a:srgbClr val="FFFF00"/>
                </a:solidFill>
                <a:highlight>
                  <a:srgbClr val="008000"/>
                </a:highlight>
                <a:latin typeface="Calibri" panose="020F0502020204030204" pitchFamily="34" charset="0"/>
              </a:rPr>
              <a:t>PDI</a:t>
            </a:r>
            <a:endParaRPr lang="en-US" sz="1800" b="1" kern="1200" dirty="0">
              <a:solidFill>
                <a:srgbClr val="FFFF00"/>
              </a:solidFill>
              <a:effectLst/>
              <a:highlight>
                <a:srgbClr val="008000"/>
              </a:highlight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34" name="Picture 10" descr="The best place to see the rare Lion Tailed Macaque in the wild - Be On The  Road | Live your Travel Dream!">
            <a:extLst>
              <a:ext uri="{FF2B5EF4-FFF2-40B4-BE49-F238E27FC236}">
                <a16:creationId xmlns:a16="http://schemas.microsoft.com/office/drawing/2014/main" id="{81401F58-457A-CE66-5C8E-D1D1D4FE1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17804" b="20661"/>
          <a:stretch/>
        </p:blipFill>
        <p:spPr bwMode="auto">
          <a:xfrm>
            <a:off x="8408362" y="912021"/>
            <a:ext cx="2353994" cy="16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FC241D-41ED-6B9F-F560-ABEFE9989684}"/>
              </a:ext>
            </a:extLst>
          </p:cNvPr>
          <p:cNvSpPr txBox="1"/>
          <p:nvPr/>
        </p:nvSpPr>
        <p:spPr>
          <a:xfrm>
            <a:off x="8201044" y="2227642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b="1" dirty="0">
                <a:solidFill>
                  <a:srgbClr val="FFFF00"/>
                </a:solidFill>
                <a:highlight>
                  <a:srgbClr val="008000"/>
                </a:highlight>
                <a:latin typeface="Calibri" panose="020F0502020204030204" pitchFamily="34" charset="0"/>
              </a:rPr>
              <a:t>MSI</a:t>
            </a:r>
            <a:endParaRPr lang="en-US" sz="1800" b="1" kern="1200" dirty="0">
              <a:solidFill>
                <a:srgbClr val="FFFF00"/>
              </a:solidFill>
              <a:effectLst/>
              <a:highlight>
                <a:srgbClr val="008000"/>
              </a:highlight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A6960213-4D0D-662E-7CA5-EBBC272B91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043607"/>
              </p:ext>
            </p:extLst>
          </p:nvPr>
        </p:nvGraphicFramePr>
        <p:xfrm>
          <a:off x="293332" y="2985279"/>
          <a:ext cx="11501270" cy="34524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125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472548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903350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868288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07337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1814577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34499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  <a:gridCol w="1483546">
                  <a:extLst>
                    <a:ext uri="{9D8B030D-6E8A-4147-A177-3AD203B41FA5}">
                      <a16:colId xmlns:a16="http://schemas.microsoft.com/office/drawing/2014/main" val="2522521268"/>
                    </a:ext>
                  </a:extLst>
                </a:gridCol>
              </a:tblGrid>
              <a:tr h="9792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Future work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533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PPG00715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 Gibbon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129.55; 41.79x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69.09; 22.28x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7870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PPG00726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Celebes Crested Macaque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142.36; 45.92x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73.24; 23.62x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041876"/>
                  </a:ext>
                </a:extLst>
              </a:tr>
              <a:tr h="5763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PPG00740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Diademed Sifaka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194.12; 62.62x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113.67; 36.66x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437719"/>
                  </a:ext>
                </a:extLst>
              </a:tr>
              <a:tr h="5763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PPG00833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Lion-tailed Macaque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175.94; 56.75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94.17; 30.37x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033047"/>
                  </a:ext>
                </a:extLst>
              </a:tr>
            </a:tbl>
          </a:graphicData>
        </a:graphic>
      </p:graphicFrame>
      <p:sp>
        <p:nvSpPr>
          <p:cNvPr id="8" name="Star: 5 Points 7">
            <a:extLst>
              <a:ext uri="{FF2B5EF4-FFF2-40B4-BE49-F238E27FC236}">
                <a16:creationId xmlns:a16="http://schemas.microsoft.com/office/drawing/2014/main" id="{F008932B-73E3-E14D-B527-28760848D48B}"/>
              </a:ext>
            </a:extLst>
          </p:cNvPr>
          <p:cNvSpPr/>
          <p:nvPr/>
        </p:nvSpPr>
        <p:spPr>
          <a:xfrm>
            <a:off x="190499" y="4131958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B9762BF-4FE0-9234-92FE-9A142AE4E983}"/>
              </a:ext>
            </a:extLst>
          </p:cNvPr>
          <p:cNvSpPr/>
          <p:nvPr/>
        </p:nvSpPr>
        <p:spPr>
          <a:xfrm>
            <a:off x="167639" y="4688218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4B2DE2B-1A20-11EF-BD6E-85EBB076E144}"/>
              </a:ext>
            </a:extLst>
          </p:cNvPr>
          <p:cNvSpPr/>
          <p:nvPr/>
        </p:nvSpPr>
        <p:spPr>
          <a:xfrm>
            <a:off x="167639" y="5252098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42BAF3E-62ED-FC5B-BFF0-926503A986F2}"/>
              </a:ext>
            </a:extLst>
          </p:cNvPr>
          <p:cNvSpPr/>
          <p:nvPr/>
        </p:nvSpPr>
        <p:spPr>
          <a:xfrm>
            <a:off x="153785" y="5875547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71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D8AE3-B001-50FC-A2C3-EB17E2114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Agile Gibbon (Hylobates agilis) · iNaturalist">
            <a:extLst>
              <a:ext uri="{FF2B5EF4-FFF2-40B4-BE49-F238E27FC236}">
                <a16:creationId xmlns:a16="http://schemas.microsoft.com/office/drawing/2014/main" id="{3142889F-30F9-5E70-1432-F6E8710C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" y="765373"/>
            <a:ext cx="2663189" cy="17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070ED-F186-BE3E-35BA-206D6095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7" y="-248776"/>
            <a:ext cx="1129104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Sequenced sample # 19-20 (38 million cells/sample)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8D0EB-A08E-5874-AB25-7B8122D03C8D}"/>
              </a:ext>
            </a:extLst>
          </p:cNvPr>
          <p:cNvSpPr txBox="1"/>
          <p:nvPr/>
        </p:nvSpPr>
        <p:spPr>
          <a:xfrm>
            <a:off x="857249" y="2169725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HAG</a:t>
            </a:r>
          </a:p>
        </p:txBody>
      </p:sp>
      <p:pic>
        <p:nvPicPr>
          <p:cNvPr id="19" name="Picture 12" descr="Japanese Macaques, looking at the … – License image – 71339263 ❘ lookphotos">
            <a:extLst>
              <a:ext uri="{FF2B5EF4-FFF2-40B4-BE49-F238E27FC236}">
                <a16:creationId xmlns:a16="http://schemas.microsoft.com/office/drawing/2014/main" id="{F4B17306-08FC-715D-8F13-98A70E0E8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3" t="14631" r="9924" b="30334"/>
          <a:stretch/>
        </p:blipFill>
        <p:spPr bwMode="auto">
          <a:xfrm>
            <a:off x="3970020" y="765372"/>
            <a:ext cx="2476500" cy="17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8FE87D8-B746-194B-A1DD-289CCB71D4FA}"/>
              </a:ext>
            </a:extLst>
          </p:cNvPr>
          <p:cNvSpPr txBox="1"/>
          <p:nvPr/>
        </p:nvSpPr>
        <p:spPr>
          <a:xfrm>
            <a:off x="3745631" y="2169725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MFU</a:t>
            </a:r>
          </a:p>
        </p:txBody>
      </p:sp>
      <p:pic>
        <p:nvPicPr>
          <p:cNvPr id="21" name="Picture 14" descr="Lesser Galagos - The Curious Bushbaby of South Africa - Vision Times">
            <a:extLst>
              <a:ext uri="{FF2B5EF4-FFF2-40B4-BE49-F238E27FC236}">
                <a16:creationId xmlns:a16="http://schemas.microsoft.com/office/drawing/2014/main" id="{BD999A83-44E0-3B0D-1BC5-A38356581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10767" r="7753" b="6174"/>
          <a:stretch/>
        </p:blipFill>
        <p:spPr bwMode="auto">
          <a:xfrm>
            <a:off x="6652260" y="765372"/>
            <a:ext cx="2416833" cy="177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E62E4D-0D4E-5BF1-2D80-2ED13DB6490C}"/>
              </a:ext>
            </a:extLst>
          </p:cNvPr>
          <p:cNvSpPr txBox="1"/>
          <p:nvPr/>
        </p:nvSpPr>
        <p:spPr>
          <a:xfrm>
            <a:off x="6458939" y="2169725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GSE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4C126ED-4061-D4A1-7E42-5BCEA9AD29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322406"/>
              </p:ext>
            </p:extLst>
          </p:nvPr>
        </p:nvGraphicFramePr>
        <p:xfrm>
          <a:off x="282237" y="3051358"/>
          <a:ext cx="11501270" cy="36718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125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1472548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903350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868288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507337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1814577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  <a:gridCol w="1334499">
                  <a:extLst>
                    <a:ext uri="{9D8B030D-6E8A-4147-A177-3AD203B41FA5}">
                      <a16:colId xmlns:a16="http://schemas.microsoft.com/office/drawing/2014/main" val="27131647"/>
                    </a:ext>
                  </a:extLst>
                </a:gridCol>
                <a:gridCol w="1483546">
                  <a:extLst>
                    <a:ext uri="{9D8B030D-6E8A-4147-A177-3AD203B41FA5}">
                      <a16:colId xmlns:a16="http://schemas.microsoft.com/office/drawing/2014/main" val="2522521268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UL ONT/ ONT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Future work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24242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PPG00773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Agile Gibbon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157.98; 50.96x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96.97; 31.28x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5542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24242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PPG00782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Japanese Macaque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107.17; 34.57x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52.98; 17.09x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49.43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  <a:p>
                      <a:pPr 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(Total 26.2x)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041876"/>
                  </a:ext>
                </a:extLst>
              </a:tr>
              <a:tr h="554254">
                <a:tc>
                  <a:txBody>
                    <a:bodyPr/>
                    <a:lstStyle/>
                    <a:p>
                      <a:pPr algn="ctr" rtl="0" fontAlgn="b"/>
                      <a:endParaRPr lang="en-US" sz="1600" dirty="0">
                        <a:solidFill>
                          <a:srgbClr val="24242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1FN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53.4; 9.1x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253999"/>
                  </a:ext>
                </a:extLst>
              </a:tr>
              <a:tr h="55425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24242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PPG01034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Northern Lesser Galago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(1PC, 2FN)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123.54; 39.85x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72.71; 23.45x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(Total 29.8x)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437719"/>
                  </a:ext>
                </a:extLst>
              </a:tr>
              <a:tr h="554254">
                <a:tc>
                  <a:txBody>
                    <a:bodyPr/>
                    <a:lstStyle/>
                    <a:p>
                      <a:pPr algn="ctr" rtl="0" fontAlgn="b"/>
                      <a:endParaRPr lang="en-US" sz="1600" dirty="0">
                        <a:solidFill>
                          <a:srgbClr val="24242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1FN</a:t>
                      </a:r>
                    </a:p>
                  </a:txBody>
                  <a:tcPr marL="6350" marR="63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121.45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39.33; 6.3x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1610245"/>
                  </a:ext>
                </a:extLst>
              </a:tr>
            </a:tbl>
          </a:graphicData>
        </a:graphic>
      </p:graphicFrame>
      <p:sp>
        <p:nvSpPr>
          <p:cNvPr id="8" name="Star: 5 Points 7">
            <a:extLst>
              <a:ext uri="{FF2B5EF4-FFF2-40B4-BE49-F238E27FC236}">
                <a16:creationId xmlns:a16="http://schemas.microsoft.com/office/drawing/2014/main" id="{3E23F78A-6C43-3E92-0CF3-21CDD4B0839C}"/>
              </a:ext>
            </a:extLst>
          </p:cNvPr>
          <p:cNvSpPr/>
          <p:nvPr/>
        </p:nvSpPr>
        <p:spPr>
          <a:xfrm>
            <a:off x="100520" y="5755475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80D44A6-0C90-7D36-F869-78CFB8CE4F42}"/>
              </a:ext>
            </a:extLst>
          </p:cNvPr>
          <p:cNvSpPr/>
          <p:nvPr/>
        </p:nvSpPr>
        <p:spPr>
          <a:xfrm>
            <a:off x="102613" y="4657083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B7A2B4A-698D-9A53-E966-CEF79FCBB3D0}"/>
              </a:ext>
            </a:extLst>
          </p:cNvPr>
          <p:cNvSpPr/>
          <p:nvPr/>
        </p:nvSpPr>
        <p:spPr>
          <a:xfrm>
            <a:off x="111516" y="4072655"/>
            <a:ext cx="205665" cy="26035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099E06-8D96-8654-D746-3816973A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007" y="0"/>
            <a:ext cx="3526217" cy="3838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D47126-3EAA-99A4-6532-60522EC9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512" y="1"/>
            <a:ext cx="3384500" cy="3760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A97B19-31AF-1EA7-50A8-538BED6E81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408" t="4668" b="1196"/>
          <a:stretch/>
        </p:blipFill>
        <p:spPr>
          <a:xfrm>
            <a:off x="7934739" y="3760077"/>
            <a:ext cx="2457049" cy="3097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D237DD-AEFC-9727-A6B7-ABE84C8AF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221"/>
          <a:stretch/>
        </p:blipFill>
        <p:spPr>
          <a:xfrm>
            <a:off x="4637693" y="3768288"/>
            <a:ext cx="1999700" cy="3081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E4FADA-FD83-EB32-ABE5-E3F66FA1E2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68" r="41530" b="1196"/>
          <a:stretch/>
        </p:blipFill>
        <p:spPr>
          <a:xfrm>
            <a:off x="852198" y="3768288"/>
            <a:ext cx="3301627" cy="30819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853CAE-F4D6-DDB3-71AE-A45D49814C49}"/>
              </a:ext>
            </a:extLst>
          </p:cNvPr>
          <p:cNvSpPr txBox="1"/>
          <p:nvPr/>
        </p:nvSpPr>
        <p:spPr>
          <a:xfrm>
            <a:off x="4800602" y="882869"/>
            <a:ext cx="1389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Fast 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B78EB3-DA38-221B-2979-4ABFE88B0501}"/>
              </a:ext>
            </a:extLst>
          </p:cNvPr>
          <p:cNvSpPr txBox="1"/>
          <p:nvPr/>
        </p:nvSpPr>
        <p:spPr>
          <a:xfrm>
            <a:off x="8324193" y="882869"/>
            <a:ext cx="2067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 accurate model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41FC465-5C0E-0DE9-5586-B14807434EDD}"/>
              </a:ext>
            </a:extLst>
          </p:cNvPr>
          <p:cNvSpPr txBox="1">
            <a:spLocks/>
          </p:cNvSpPr>
          <p:nvPr/>
        </p:nvSpPr>
        <p:spPr>
          <a:xfrm>
            <a:off x="292560" y="98833"/>
            <a:ext cx="2812164" cy="3570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NanoPlot</a:t>
            </a:r>
            <a:r>
              <a:rPr lang="en-US" sz="2400" dirty="0"/>
              <a:t>-</a:t>
            </a:r>
            <a:r>
              <a:rPr lang="nb-NO" sz="2400" dirty="0"/>
              <a:t>20250128_ nhp_MFU_PR00782_ULK114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&gt;&gt;&gt;New flow cell</a:t>
            </a:r>
            <a:br>
              <a:rPr lang="nb-NO" sz="2400" dirty="0"/>
            </a:b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E4D266-BCAC-0A48-967F-2C0242B4FBC1}"/>
              </a:ext>
            </a:extLst>
          </p:cNvPr>
          <p:cNvSpPr txBox="1"/>
          <p:nvPr/>
        </p:nvSpPr>
        <p:spPr>
          <a:xfrm>
            <a:off x="402918" y="3180778"/>
            <a:ext cx="2591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/>
              <a:t>(Generated by Keith)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128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9DDF-B6F7-8E59-B8AB-FC6AC29C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15" y="126531"/>
            <a:ext cx="2812164" cy="35706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NanoPlot</a:t>
            </a:r>
            <a:r>
              <a:rPr lang="en-US" sz="2400" dirty="0"/>
              <a:t>-</a:t>
            </a:r>
            <a:r>
              <a:rPr lang="nb-NO" sz="2400" dirty="0"/>
              <a:t>20250128_ nhp_GSE_PR01034_ULK114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&gt;&gt;&gt;Old flow cell</a:t>
            </a:r>
            <a:br>
              <a:rPr lang="nb-NO" sz="2400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13396-1BF6-AC22-264B-F8187DFDA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04" y="3841180"/>
            <a:ext cx="1464465" cy="294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FF790-5F4C-8BAC-4A21-AFAE8E72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006" y="39630"/>
            <a:ext cx="3301627" cy="3744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DBCD3E-1887-0311-66AA-25C926EC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37" y="3832639"/>
            <a:ext cx="1480861" cy="2941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565161-5878-EE21-2A2C-7315D548E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402" y="6377"/>
            <a:ext cx="3359391" cy="3748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0BB1F4-32CD-7959-5FED-9E6021643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120" y="3777673"/>
            <a:ext cx="1842821" cy="308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4901D-70C8-A6D8-C786-DDE095E4C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554" y="3769132"/>
            <a:ext cx="1863453" cy="307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1DAA9F-7642-5FDB-F411-ADCB28F79B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668" r="41530" b="1196"/>
          <a:stretch/>
        </p:blipFill>
        <p:spPr>
          <a:xfrm>
            <a:off x="852198" y="3768288"/>
            <a:ext cx="3301627" cy="30819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FF363-120B-962F-4DEA-D739A028C260}"/>
              </a:ext>
            </a:extLst>
          </p:cNvPr>
          <p:cNvSpPr txBox="1"/>
          <p:nvPr/>
        </p:nvSpPr>
        <p:spPr>
          <a:xfrm>
            <a:off x="498594" y="3184827"/>
            <a:ext cx="2591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/>
              <a:t>(Generated by Keith)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804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8020E-393F-DCA8-A210-B512012F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1611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LT18 project (UT Health)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56FCF-10D6-5CCB-1177-0472801C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2903821"/>
            <a:ext cx="4590924" cy="3512056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1E093-2CBA-424B-C601-C0A8590AA958}"/>
              </a:ext>
            </a:extLst>
          </p:cNvPr>
          <p:cNvSpPr txBox="1"/>
          <p:nvPr/>
        </p:nvSpPr>
        <p:spPr>
          <a:xfrm>
            <a:off x="5907663" y="5606258"/>
            <a:ext cx="5295015" cy="114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V: Done. Received results on 3/6/2025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O: Pending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X: Not enough cells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60BC85-93DD-C1F4-7B38-ACA67904D1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59786"/>
              </p:ext>
            </p:extLst>
          </p:nvPr>
        </p:nvGraphicFramePr>
        <p:xfrm>
          <a:off x="5615710" y="785091"/>
          <a:ext cx="5699104" cy="4248358"/>
        </p:xfrm>
        <a:graphic>
          <a:graphicData uri="http://schemas.openxmlformats.org/drawingml/2006/table">
            <a:tbl>
              <a:tblPr firstRow="1" bandRow="1">
                <a:solidFill>
                  <a:srgbClr val="F7F7F7"/>
                </a:solidFill>
                <a:tableStyleId>{9D7B26C5-4107-4FEC-AEDC-1716B250A1EF}</a:tableStyleId>
              </a:tblPr>
              <a:tblGrid>
                <a:gridCol w="1221733">
                  <a:extLst>
                    <a:ext uri="{9D8B030D-6E8A-4147-A177-3AD203B41FA5}">
                      <a16:colId xmlns:a16="http://schemas.microsoft.com/office/drawing/2014/main" val="3899945620"/>
                    </a:ext>
                  </a:extLst>
                </a:gridCol>
                <a:gridCol w="710654">
                  <a:extLst>
                    <a:ext uri="{9D8B030D-6E8A-4147-A177-3AD203B41FA5}">
                      <a16:colId xmlns:a16="http://schemas.microsoft.com/office/drawing/2014/main" val="403081537"/>
                    </a:ext>
                  </a:extLst>
                </a:gridCol>
                <a:gridCol w="710654">
                  <a:extLst>
                    <a:ext uri="{9D8B030D-6E8A-4147-A177-3AD203B41FA5}">
                      <a16:colId xmlns:a16="http://schemas.microsoft.com/office/drawing/2014/main" val="487122197"/>
                    </a:ext>
                  </a:extLst>
                </a:gridCol>
                <a:gridCol w="924101">
                  <a:extLst>
                    <a:ext uri="{9D8B030D-6E8A-4147-A177-3AD203B41FA5}">
                      <a16:colId xmlns:a16="http://schemas.microsoft.com/office/drawing/2014/main" val="2849536467"/>
                    </a:ext>
                  </a:extLst>
                </a:gridCol>
                <a:gridCol w="710654">
                  <a:extLst>
                    <a:ext uri="{9D8B030D-6E8A-4147-A177-3AD203B41FA5}">
                      <a16:colId xmlns:a16="http://schemas.microsoft.com/office/drawing/2014/main" val="3981116976"/>
                    </a:ext>
                  </a:extLst>
                </a:gridCol>
                <a:gridCol w="710654">
                  <a:extLst>
                    <a:ext uri="{9D8B030D-6E8A-4147-A177-3AD203B41FA5}">
                      <a16:colId xmlns:a16="http://schemas.microsoft.com/office/drawing/2014/main" val="924024379"/>
                    </a:ext>
                  </a:extLst>
                </a:gridCol>
                <a:gridCol w="710654">
                  <a:extLst>
                    <a:ext uri="{9D8B030D-6E8A-4147-A177-3AD203B41FA5}">
                      <a16:colId xmlns:a16="http://schemas.microsoft.com/office/drawing/2014/main" val="3098885607"/>
                    </a:ext>
                  </a:extLst>
                </a:gridCol>
              </a:tblGrid>
              <a:tr h="703376">
                <a:tc>
                  <a:txBody>
                    <a:bodyPr/>
                    <a:lstStyle/>
                    <a:p>
                      <a:endParaRPr lang="en-US" sz="1000" b="1" cap="all" spc="60" dirty="0">
                        <a:solidFill>
                          <a:schemeClr val="tx1"/>
                        </a:solidFill>
                      </a:endParaRP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cap="all" spc="60">
                          <a:solidFill>
                            <a:schemeClr val="tx1"/>
                          </a:solidFill>
                        </a:rPr>
                        <a:t>LT18-7C</a:t>
                      </a: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cap="all" spc="60">
                          <a:solidFill>
                            <a:schemeClr val="tx1"/>
                          </a:solidFill>
                        </a:rPr>
                        <a:t>LT18-7M</a:t>
                      </a: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cap="all" spc="60">
                          <a:solidFill>
                            <a:schemeClr val="tx1"/>
                          </a:solidFill>
                        </a:rPr>
                        <a:t>LT18-7P</a:t>
                      </a: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cap="all" spc="60">
                          <a:solidFill>
                            <a:schemeClr val="tx1"/>
                          </a:solidFill>
                        </a:rPr>
                        <a:t>LT18-34C</a:t>
                      </a: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cap="all" spc="60">
                          <a:solidFill>
                            <a:schemeClr val="tx1"/>
                          </a:solidFill>
                        </a:rPr>
                        <a:t>LT18-34M</a:t>
                      </a: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cap="all" spc="60">
                          <a:solidFill>
                            <a:schemeClr val="tx1"/>
                          </a:solidFill>
                        </a:rPr>
                        <a:t>LT18-34P</a:t>
                      </a:r>
                    </a:p>
                  </a:txBody>
                  <a:tcPr marL="114464" marR="114464" marT="114464" marB="1144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42268"/>
                  </a:ext>
                </a:extLst>
              </a:tr>
              <a:tr h="421851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Karyotyping</a:t>
                      </a:r>
                    </a:p>
                  </a:txBody>
                  <a:tcPr marL="56698" marR="56698" marT="28349" marB="7631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V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40413"/>
                  </a:ext>
                </a:extLst>
              </a:tr>
              <a:tr h="675320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ONT sequencing</a:t>
                      </a:r>
                    </a:p>
                  </a:txBody>
                  <a:tcPr marL="56698" marR="56698" marT="28349" marB="7631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427362"/>
                  </a:ext>
                </a:extLst>
              </a:tr>
              <a:tr h="675320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PacBio sequencing</a:t>
                      </a:r>
                    </a:p>
                  </a:txBody>
                  <a:tcPr marL="56698" marR="56698" marT="28349" marB="7631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618311"/>
                  </a:ext>
                </a:extLst>
              </a:tr>
              <a:tr h="675320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Kinnex </a:t>
                      </a:r>
                    </a:p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Iso-Seq</a:t>
                      </a:r>
                    </a:p>
                  </a:txBody>
                  <a:tcPr marL="56698" marR="56698" marT="28349" marB="7631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09609"/>
                  </a:ext>
                </a:extLst>
              </a:tr>
              <a:tr h="421851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Omni-C</a:t>
                      </a:r>
                    </a:p>
                  </a:txBody>
                  <a:tcPr marL="56698" marR="56698" marT="28349" marB="7631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X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861103"/>
                  </a:ext>
                </a:extLst>
              </a:tr>
              <a:tr h="675320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Back-up cells</a:t>
                      </a:r>
                    </a:p>
                  </a:txBody>
                  <a:tcPr marL="56698" marR="56698" marT="28349" marB="7631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56698" marR="56698" marT="28349" marB="7631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2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04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6E52-0B60-A857-60CE-A6927D751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3611" y="0"/>
            <a:ext cx="7584865" cy="1590745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Primate pangenome project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ECB742-7FBD-7449-D000-FCF063ABE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428" y="1927838"/>
            <a:ext cx="6548027" cy="421388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Total 50 primates’ genomes</a:t>
            </a:r>
          </a:p>
          <a:p>
            <a:pPr algn="l"/>
            <a:endParaRPr lang="en-US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/>
              <a:t>Phase 1 (2024): 10</a:t>
            </a:r>
            <a:r>
              <a:rPr lang="en-US" altLang="zh-TW" dirty="0"/>
              <a:t>+3</a:t>
            </a:r>
            <a:r>
              <a:rPr lang="en-US" dirty="0"/>
              <a:t> primates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/>
              <a:t>Phase 2 (2025): 7 primates</a:t>
            </a:r>
          </a:p>
          <a:p>
            <a:pPr algn="l"/>
            <a:r>
              <a:rPr lang="en-US" dirty="0"/>
              <a:t>Received 20 primates so far…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-ONT sequencing report</a:t>
            </a:r>
          </a:p>
          <a:p>
            <a:pPr algn="l"/>
            <a:endParaRPr lang="en-US" dirty="0"/>
          </a:p>
        </p:txBody>
      </p:sp>
      <p:pic>
        <p:nvPicPr>
          <p:cNvPr id="4" name="Picture 3" descr="A chart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F7E9AEAB-C4CF-0FC1-D660-24CADE6AF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r="4677"/>
          <a:stretch/>
        </p:blipFill>
        <p:spPr>
          <a:xfrm>
            <a:off x="1" y="10"/>
            <a:ext cx="4393677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BB0BF-67A7-C7E8-CD24-FE0B43A65D62}"/>
              </a:ext>
            </a:extLst>
          </p:cNvPr>
          <p:cNvSpPr txBox="1"/>
          <p:nvPr/>
        </p:nvSpPr>
        <p:spPr>
          <a:xfrm>
            <a:off x="4464957" y="6596391"/>
            <a:ext cx="2388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(Peter </a:t>
            </a:r>
            <a:r>
              <a:rPr lang="en-US" sz="1100" dirty="0" err="1"/>
              <a:t>Sudmant</a:t>
            </a:r>
            <a:r>
              <a:rPr lang="en-US" sz="1100" dirty="0"/>
              <a:t> Lab)</a:t>
            </a:r>
          </a:p>
        </p:txBody>
      </p:sp>
    </p:spTree>
    <p:extLst>
      <p:ext uri="{BB962C8B-B14F-4D97-AF65-F5344CB8AC3E}">
        <p14:creationId xmlns:p14="http://schemas.microsoft.com/office/powerpoint/2010/main" val="311752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6591-B661-D2B0-959F-F71022CF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70" y="72584"/>
            <a:ext cx="4955598" cy="1325563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Karyotyping results: LT18-7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E6387-2A06-AFAE-24C0-2E2BE7E5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95" y="1842966"/>
            <a:ext cx="4760288" cy="4751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b="1" i="0" dirty="0">
                <a:effectLst/>
                <a:latin typeface="Arial" panose="020B0604020202020204" pitchFamily="34" charset="0"/>
              </a:rPr>
              <a:t>LT18-7C</a:t>
            </a:r>
            <a:r>
              <a:rPr lang="en-US" sz="1600" i="0" dirty="0">
                <a:effectLst/>
                <a:latin typeface="Arial" panose="020B0604020202020204" pitchFamily="34" charset="0"/>
              </a:rPr>
              <a:t>: 47, XX, +18 (20/20 cells have Trisomy 18.)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416EB-195C-0031-6E7D-DFE2975B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58"/>
          <a:stretch/>
        </p:blipFill>
        <p:spPr>
          <a:xfrm>
            <a:off x="6241073" y="3673060"/>
            <a:ext cx="4236222" cy="3143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F1272-1152-B3D8-8E77-72EAB2EF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53"/>
          <a:stretch/>
        </p:blipFill>
        <p:spPr>
          <a:xfrm>
            <a:off x="6240662" y="294969"/>
            <a:ext cx="4236633" cy="3140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BA04C3-2E07-2531-5AEB-7B4D3C12D3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30"/>
          <a:stretch/>
        </p:blipFill>
        <p:spPr>
          <a:xfrm>
            <a:off x="418695" y="2184620"/>
            <a:ext cx="4587452" cy="340872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54F9E8-5BA0-4533-346D-C2FAED5FFED6}"/>
              </a:ext>
            </a:extLst>
          </p:cNvPr>
          <p:cNvSpPr txBox="1">
            <a:spLocks/>
          </p:cNvSpPr>
          <p:nvPr/>
        </p:nvSpPr>
        <p:spPr>
          <a:xfrm>
            <a:off x="6717743" y="51137"/>
            <a:ext cx="6031546" cy="60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</a:rPr>
              <a:t>LT18-7M</a:t>
            </a:r>
            <a:r>
              <a:rPr lang="en-US" sz="1400" dirty="0">
                <a:latin typeface="Arial" panose="020B0604020202020204" pitchFamily="34" charset="0"/>
              </a:rPr>
              <a:t>: 46, XX (20/20 cells are normal.)</a:t>
            </a:r>
          </a:p>
          <a:p>
            <a:endParaRPr lang="en-US" sz="1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A4FAFE-B264-3ACC-BC63-F49F253E2402}"/>
              </a:ext>
            </a:extLst>
          </p:cNvPr>
          <p:cNvSpPr txBox="1">
            <a:spLocks/>
          </p:cNvSpPr>
          <p:nvPr/>
        </p:nvSpPr>
        <p:spPr>
          <a:xfrm>
            <a:off x="6741656" y="3455926"/>
            <a:ext cx="5771343" cy="689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</a:rPr>
              <a:t>LT18-7P</a:t>
            </a:r>
            <a:r>
              <a:rPr lang="en-US" sz="1400" dirty="0">
                <a:latin typeface="Arial" panose="020B0604020202020204" pitchFamily="34" charset="0"/>
              </a:rPr>
              <a:t>: 46, XY (20/20 cells are normal.)</a:t>
            </a:r>
          </a:p>
          <a:p>
            <a:endParaRPr lang="en-US" sz="1400" dirty="0">
              <a:latin typeface="Arial" panose="020B060402020202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3202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2568-E97C-E2E6-B047-E7A55DDA0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B6D14E-8A60-42C4-722D-66E0E981151E}"/>
              </a:ext>
            </a:extLst>
          </p:cNvPr>
          <p:cNvSpPr txBox="1">
            <a:spLocks/>
          </p:cNvSpPr>
          <p:nvPr/>
        </p:nvSpPr>
        <p:spPr>
          <a:xfrm>
            <a:off x="145570" y="72584"/>
            <a:ext cx="4955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Karyotyping results: LT18-34 family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DF132C-B0ED-CFEE-CEF8-E992B3C0FF97}"/>
              </a:ext>
            </a:extLst>
          </p:cNvPr>
          <p:cNvSpPr txBox="1">
            <a:spLocks/>
          </p:cNvSpPr>
          <p:nvPr/>
        </p:nvSpPr>
        <p:spPr>
          <a:xfrm>
            <a:off x="5390235" y="1409562"/>
            <a:ext cx="2432308" cy="4702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</a:rPr>
              <a:t>LT18-34M</a:t>
            </a:r>
            <a:r>
              <a:rPr lang="en-US" sz="1400" dirty="0">
                <a:latin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en-US" sz="1400" dirty="0">
                <a:latin typeface="Arial" panose="020B0604020202020204" pitchFamily="34" charset="0"/>
              </a:rPr>
              <a:t>46, XX 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(8/20 cells are normal.)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</a:rPr>
              <a:t>II. 45, X, -X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Arial" panose="020B0604020202020204" pitchFamily="34" charset="0"/>
              </a:rPr>
              <a:t>(12/20 cells have only 1 X.)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A3E902-26D4-46F1-28AF-590853335F4C}"/>
              </a:ext>
            </a:extLst>
          </p:cNvPr>
          <p:cNvSpPr txBox="1">
            <a:spLocks/>
          </p:cNvSpPr>
          <p:nvPr/>
        </p:nvSpPr>
        <p:spPr>
          <a:xfrm>
            <a:off x="418695" y="1842966"/>
            <a:ext cx="4760288" cy="475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latin typeface="Arial" panose="020B0604020202020204" pitchFamily="34" charset="0"/>
              </a:rPr>
              <a:t>LT18-34C</a:t>
            </a:r>
            <a:r>
              <a:rPr lang="en-US" sz="1600" dirty="0">
                <a:latin typeface="Arial" panose="020B0604020202020204" pitchFamily="34" charset="0"/>
              </a:rPr>
              <a:t>: 47, XX, +18 (20/20 cells have Trisomy 18.)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08A102-2D8B-3233-72D6-A55AAC6957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26"/>
          <a:stretch/>
        </p:blipFill>
        <p:spPr>
          <a:xfrm>
            <a:off x="7610842" y="3460571"/>
            <a:ext cx="4272559" cy="3193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EDD942-14AD-6EC5-5B1B-6E8E738A2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81"/>
          <a:stretch/>
        </p:blipFill>
        <p:spPr>
          <a:xfrm>
            <a:off x="385287" y="2258193"/>
            <a:ext cx="4827104" cy="3577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04C3E6-D524-1B09-0211-809E79F7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81"/>
          <a:stretch/>
        </p:blipFill>
        <p:spPr>
          <a:xfrm>
            <a:off x="7643493" y="157526"/>
            <a:ext cx="4233210" cy="31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020945-F4D8-2F0A-FD4F-0820C3C1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32"/>
          <a:stretch/>
        </p:blipFill>
        <p:spPr>
          <a:xfrm>
            <a:off x="7424014" y="3483226"/>
            <a:ext cx="4394546" cy="3267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173CB-583C-E699-05E1-1837AF0EAC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14"/>
          <a:stretch/>
        </p:blipFill>
        <p:spPr>
          <a:xfrm>
            <a:off x="7398437" y="34944"/>
            <a:ext cx="4420123" cy="331658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6F00B1-965D-D0A8-25E8-68EFE2BC5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541" y="936302"/>
            <a:ext cx="2395179" cy="4432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i="0" dirty="0">
                <a:effectLst/>
                <a:latin typeface="Arial" panose="020B0604020202020204" pitchFamily="34" charset="0"/>
              </a:rPr>
              <a:t>LT18-34P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i="0" dirty="0">
                <a:effectLst/>
                <a:latin typeface="Arial" panose="020B0604020202020204" pitchFamily="34" charset="0"/>
              </a:rPr>
              <a:t>I. 46, XY (17/20 cells have a normal karyotype) </a:t>
            </a:r>
          </a:p>
          <a:p>
            <a:pPr marL="0" indent="0">
              <a:buNone/>
            </a:pPr>
            <a:r>
              <a:rPr lang="en-US" sz="1400" i="0" dirty="0">
                <a:effectLst/>
                <a:latin typeface="Arial" panose="020B0604020202020204" pitchFamily="34" charset="0"/>
              </a:rPr>
              <a:t>                      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400" i="0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i="0" dirty="0">
                <a:effectLst/>
                <a:latin typeface="Arial" panose="020B0604020202020204" pitchFamily="34" charset="0"/>
              </a:rPr>
              <a:t>II. 46, XY, t (9;14)(p13;q32) </a:t>
            </a: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</a:rPr>
              <a:t>(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3/20 cells have a reciprocal </a:t>
            </a:r>
            <a:r>
              <a:rPr lang="en-US" sz="1400" dirty="0">
                <a:latin typeface="Arial" panose="020B0604020202020204" pitchFamily="34" charset="0"/>
              </a:rPr>
              <a:t>                  </a:t>
            </a:r>
            <a:r>
              <a:rPr lang="en-US" sz="1400" i="0" dirty="0">
                <a:effectLst/>
                <a:latin typeface="Arial" panose="020B0604020202020204" pitchFamily="34" charset="0"/>
              </a:rPr>
              <a:t>translocation between 9p13 and 14q32.)</a:t>
            </a:r>
          </a:p>
          <a:p>
            <a:endParaRPr lang="en-US" sz="1400" i="0" dirty="0">
              <a:effectLst/>
              <a:latin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681E02-C4CF-4FC0-DB1C-1FD651505D72}"/>
              </a:ext>
            </a:extLst>
          </p:cNvPr>
          <p:cNvSpPr txBox="1">
            <a:spLocks/>
          </p:cNvSpPr>
          <p:nvPr/>
        </p:nvSpPr>
        <p:spPr>
          <a:xfrm>
            <a:off x="145570" y="72584"/>
            <a:ext cx="4955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Karyotyping results: LT18-34 family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3633C-015D-CA53-0B41-FEFFC8888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02" y="1453524"/>
            <a:ext cx="4599185" cy="409603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CCF53F-38C6-2B3C-BA76-62DE3E65BBA2}"/>
              </a:ext>
            </a:extLst>
          </p:cNvPr>
          <p:cNvSpPr/>
          <p:nvPr/>
        </p:nvSpPr>
        <p:spPr>
          <a:xfrm>
            <a:off x="3267378" y="2149131"/>
            <a:ext cx="349453" cy="419343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D94554-450A-BEBE-90F1-A54D78CE3E46}"/>
              </a:ext>
            </a:extLst>
          </p:cNvPr>
          <p:cNvSpPr/>
          <p:nvPr/>
        </p:nvSpPr>
        <p:spPr>
          <a:xfrm>
            <a:off x="880426" y="5056379"/>
            <a:ext cx="349453" cy="419343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CC935-68E6-67BD-DADE-3DCB3711C46E}"/>
              </a:ext>
            </a:extLst>
          </p:cNvPr>
          <p:cNvSpPr txBox="1"/>
          <p:nvPr/>
        </p:nvSpPr>
        <p:spPr>
          <a:xfrm>
            <a:off x="407015" y="5604938"/>
            <a:ext cx="42989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(https://www.sciencedirect.com/topics/medicine-and-dentistry/chromosome-identification)</a:t>
            </a:r>
          </a:p>
        </p:txBody>
      </p:sp>
    </p:spTree>
    <p:extLst>
      <p:ext uri="{BB962C8B-B14F-4D97-AF65-F5344CB8AC3E}">
        <p14:creationId xmlns:p14="http://schemas.microsoft.com/office/powerpoint/2010/main" val="284116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B6A3C-80FA-D9AB-B261-A8F24640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CUTANA-CUT&amp;RUN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B2122-53E9-32FF-EC10-28C7FF814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b="0" i="0">
                <a:effectLst/>
                <a:latin typeface="Nunito Sans" panose="020F0502020204030204" pitchFamily="2" charset="0"/>
              </a:rPr>
              <a:t>Cleavage Under Targets &amp; Release Using Nuclease</a:t>
            </a:r>
          </a:p>
          <a:p>
            <a:r>
              <a:rPr lang="en-US" sz="2200"/>
              <a:t>Histone post-translational modifications (PTMs): H3K4me3 (positive control)</a:t>
            </a:r>
          </a:p>
          <a:p>
            <a:r>
              <a:rPr lang="en-US" sz="2200"/>
              <a:t>Chromatin-associated proteins: CenP-A</a:t>
            </a:r>
            <a:endParaRPr lang="en-US" sz="2200">
              <a:latin typeface="Nunito Sans" panose="020F0502020204030204" pitchFamily="2" charset="0"/>
            </a:endParaRPr>
          </a:p>
          <a:p>
            <a:endParaRPr lang="en-US" sz="2200" b="0" i="0">
              <a:effectLst/>
              <a:latin typeface="Nunito Sans" panose="020F0502020204030204" pitchFamily="2" charset="0"/>
            </a:endParaRPr>
          </a:p>
          <a:p>
            <a:endParaRPr lang="en-US" sz="2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6D168A-3C24-B698-50D5-398A58CD1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772" y="353945"/>
            <a:ext cx="5027713" cy="61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F85C85-E2BD-6812-4316-62AFD388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797" y="301256"/>
            <a:ext cx="5278390" cy="6255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15D4C-9DD5-E956-5526-302BBE67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CUT &amp; RUN DNA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0DAE9C-9A64-3C7A-B847-EFA94C99F3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273403"/>
              </p:ext>
            </p:extLst>
          </p:nvPr>
        </p:nvGraphicFramePr>
        <p:xfrm>
          <a:off x="290872" y="1195283"/>
          <a:ext cx="6560925" cy="2737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275">
                  <a:extLst>
                    <a:ext uri="{9D8B030D-6E8A-4147-A177-3AD203B41FA5}">
                      <a16:colId xmlns:a16="http://schemas.microsoft.com/office/drawing/2014/main" val="572608535"/>
                    </a:ext>
                  </a:extLst>
                </a:gridCol>
                <a:gridCol w="937275">
                  <a:extLst>
                    <a:ext uri="{9D8B030D-6E8A-4147-A177-3AD203B41FA5}">
                      <a16:colId xmlns:a16="http://schemas.microsoft.com/office/drawing/2014/main" val="1104650076"/>
                    </a:ext>
                  </a:extLst>
                </a:gridCol>
                <a:gridCol w="937275">
                  <a:extLst>
                    <a:ext uri="{9D8B030D-6E8A-4147-A177-3AD203B41FA5}">
                      <a16:colId xmlns:a16="http://schemas.microsoft.com/office/drawing/2014/main" val="3094437988"/>
                    </a:ext>
                  </a:extLst>
                </a:gridCol>
                <a:gridCol w="937275">
                  <a:extLst>
                    <a:ext uri="{9D8B030D-6E8A-4147-A177-3AD203B41FA5}">
                      <a16:colId xmlns:a16="http://schemas.microsoft.com/office/drawing/2014/main" val="948301386"/>
                    </a:ext>
                  </a:extLst>
                </a:gridCol>
                <a:gridCol w="937275">
                  <a:extLst>
                    <a:ext uri="{9D8B030D-6E8A-4147-A177-3AD203B41FA5}">
                      <a16:colId xmlns:a16="http://schemas.microsoft.com/office/drawing/2014/main" val="3855977948"/>
                    </a:ext>
                  </a:extLst>
                </a:gridCol>
                <a:gridCol w="937275">
                  <a:extLst>
                    <a:ext uri="{9D8B030D-6E8A-4147-A177-3AD203B41FA5}">
                      <a16:colId xmlns:a16="http://schemas.microsoft.com/office/drawing/2014/main" val="2848076349"/>
                    </a:ext>
                  </a:extLst>
                </a:gridCol>
                <a:gridCol w="937275">
                  <a:extLst>
                    <a:ext uri="{9D8B030D-6E8A-4147-A177-3AD203B41FA5}">
                      <a16:colId xmlns:a16="http://schemas.microsoft.com/office/drawing/2014/main" val="3892770269"/>
                    </a:ext>
                  </a:extLst>
                </a:gridCol>
              </a:tblGrid>
              <a:tr h="975882"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ID (Nuclei from 0.55e6 cells)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Antibody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pAG-Mnase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Binding temp, time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CaCl2 digestion temp, time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ng/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ul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ng in total 15ul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3058272"/>
                  </a:ext>
                </a:extLst>
              </a:tr>
              <a:tr h="438948"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CENP-A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2.5ul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RT, 10 min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4C, 2hr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41710766"/>
                  </a:ext>
                </a:extLst>
              </a:tr>
              <a:tr h="438948"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H3K4Me3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2.5ul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RT, 10 min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4C, 2hr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36512193"/>
                  </a:ext>
                </a:extLst>
              </a:tr>
              <a:tr h="438948"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CENP-A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2.5ul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ptos Narrow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4C, 1hr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4C, 1hr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50091956"/>
                  </a:ext>
                </a:extLst>
              </a:tr>
              <a:tr h="438948"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H3K4Me3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2.5ul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4C, 1hr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4C, 1hr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15.15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30248697"/>
                  </a:ext>
                </a:extLst>
              </a:tr>
            </a:tbl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0F62073F-8044-AB00-14AC-F7F770480655}"/>
              </a:ext>
            </a:extLst>
          </p:cNvPr>
          <p:cNvSpPr/>
          <p:nvPr/>
        </p:nvSpPr>
        <p:spPr>
          <a:xfrm>
            <a:off x="3090530" y="4363851"/>
            <a:ext cx="460745" cy="2835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77A49-C3DA-044C-4E1F-855696D94236}"/>
              </a:ext>
            </a:extLst>
          </p:cNvPr>
          <p:cNvSpPr txBox="1"/>
          <p:nvPr/>
        </p:nvSpPr>
        <p:spPr>
          <a:xfrm>
            <a:off x="616689" y="4844480"/>
            <a:ext cx="565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CUT &amp; RUN Library Prep to amplify CUT&amp;RUN DNA (5ng)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74C7B-8BAA-808C-50FB-249E23F8E148}"/>
              </a:ext>
            </a:extLst>
          </p:cNvPr>
          <p:cNvSpPr txBox="1"/>
          <p:nvPr/>
        </p:nvSpPr>
        <p:spPr>
          <a:xfrm>
            <a:off x="755797" y="60387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Amplified DNA for ONT-NBD114 kit (400ng/ sample)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C33D932-EA32-D485-AB1D-3FBC7A5A872A}"/>
              </a:ext>
            </a:extLst>
          </p:cNvPr>
          <p:cNvSpPr/>
          <p:nvPr/>
        </p:nvSpPr>
        <p:spPr>
          <a:xfrm>
            <a:off x="3090529" y="5541003"/>
            <a:ext cx="460745" cy="2835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9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19484F-21C4-6FDD-B52D-794BD666B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050340"/>
              </p:ext>
            </p:extLst>
          </p:nvPr>
        </p:nvGraphicFramePr>
        <p:xfrm>
          <a:off x="1769730" y="1580708"/>
          <a:ext cx="8128000" cy="4472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C52ABA11-C025-0862-C9B2-32E315D2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7" y="6379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Polymerase test </a:t>
            </a:r>
          </a:p>
        </p:txBody>
      </p:sp>
    </p:spTree>
    <p:extLst>
      <p:ext uri="{BB962C8B-B14F-4D97-AF65-F5344CB8AC3E}">
        <p14:creationId xmlns:p14="http://schemas.microsoft.com/office/powerpoint/2010/main" val="1300442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CA3E-A68F-5704-66C9-4F48E6F6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27" y="590285"/>
            <a:ext cx="6529431" cy="481342"/>
          </a:xfrm>
        </p:spPr>
        <p:txBody>
          <a:bodyPr>
            <a:noAutofit/>
          </a:bodyPr>
          <a:lstStyle/>
          <a:p>
            <a:r>
              <a:rPr lang="en-US" sz="3200" dirty="0"/>
              <a:t>H3K4me3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64B5C-39B8-555C-74B7-5D0BAEF9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88"/>
          <a:stretch/>
        </p:blipFill>
        <p:spPr>
          <a:xfrm>
            <a:off x="6520262" y="-13451"/>
            <a:ext cx="5650474" cy="2127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3D3BF-4061-B6CC-0240-B46C13386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63"/>
          <a:stretch/>
        </p:blipFill>
        <p:spPr>
          <a:xfrm>
            <a:off x="6462665" y="4326187"/>
            <a:ext cx="5650472" cy="2569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189AEB-99E4-F166-48DA-E0E95B8B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66" t="7095" r="49863" b="1409"/>
          <a:stretch/>
        </p:blipFill>
        <p:spPr>
          <a:xfrm>
            <a:off x="6416445" y="2114090"/>
            <a:ext cx="5703104" cy="2350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20E34D-F9EC-9481-5E86-60B19E73139D}"/>
              </a:ext>
            </a:extLst>
          </p:cNvPr>
          <p:cNvSpPr txBox="1"/>
          <p:nvPr/>
        </p:nvSpPr>
        <p:spPr>
          <a:xfrm>
            <a:off x="7620000" y="2366174"/>
            <a:ext cx="742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292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2FE407-9EA4-A67E-20EE-2A4F93FE1FAE}"/>
              </a:ext>
            </a:extLst>
          </p:cNvPr>
          <p:cNvSpPr txBox="1"/>
          <p:nvPr/>
        </p:nvSpPr>
        <p:spPr>
          <a:xfrm>
            <a:off x="7255565" y="2366174"/>
            <a:ext cx="437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3D530-E959-F1CB-B3EF-DDEAD06A0220}"/>
              </a:ext>
            </a:extLst>
          </p:cNvPr>
          <p:cNvSpPr txBox="1"/>
          <p:nvPr/>
        </p:nvSpPr>
        <p:spPr>
          <a:xfrm>
            <a:off x="7692887" y="4786323"/>
            <a:ext cx="742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292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49946F-F2C8-33DC-3096-60E147916B07}"/>
              </a:ext>
            </a:extLst>
          </p:cNvPr>
          <p:cNvSpPr txBox="1"/>
          <p:nvPr/>
        </p:nvSpPr>
        <p:spPr>
          <a:xfrm>
            <a:off x="7328452" y="4786323"/>
            <a:ext cx="437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129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2C77DC-2CB5-0F9C-9796-84DEBCC56D08}"/>
              </a:ext>
            </a:extLst>
          </p:cNvPr>
          <p:cNvSpPr txBox="1"/>
          <p:nvPr/>
        </p:nvSpPr>
        <p:spPr>
          <a:xfrm>
            <a:off x="1436926" y="6442057"/>
            <a:ext cx="1332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(Protocol Figure 6)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279645CE-D208-F3F0-4134-71A63B21E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4067050"/>
            <a:ext cx="4883401" cy="2425825"/>
          </a:xfr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379BAB8-A759-C43D-1295-7C0362A54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099657"/>
              </p:ext>
            </p:extLst>
          </p:nvPr>
        </p:nvGraphicFramePr>
        <p:xfrm>
          <a:off x="495629" y="1466855"/>
          <a:ext cx="5703103" cy="2291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3571">
                  <a:extLst>
                    <a:ext uri="{9D8B030D-6E8A-4147-A177-3AD203B41FA5}">
                      <a16:colId xmlns:a16="http://schemas.microsoft.com/office/drawing/2014/main" val="3389457378"/>
                    </a:ext>
                  </a:extLst>
                </a:gridCol>
                <a:gridCol w="2013098">
                  <a:extLst>
                    <a:ext uri="{9D8B030D-6E8A-4147-A177-3AD203B41FA5}">
                      <a16:colId xmlns:a16="http://schemas.microsoft.com/office/drawing/2014/main" val="423256036"/>
                    </a:ext>
                  </a:extLst>
                </a:gridCol>
                <a:gridCol w="1540658">
                  <a:extLst>
                    <a:ext uri="{9D8B030D-6E8A-4147-A177-3AD203B41FA5}">
                      <a16:colId xmlns:a16="http://schemas.microsoft.com/office/drawing/2014/main" val="1430634707"/>
                    </a:ext>
                  </a:extLst>
                </a:gridCol>
                <a:gridCol w="1425776">
                  <a:extLst>
                    <a:ext uri="{9D8B030D-6E8A-4147-A177-3AD203B41FA5}">
                      <a16:colId xmlns:a16="http://schemas.microsoft.com/office/drawing/2014/main" val="2299098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Polymerase amplification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Qubit (ng/</a:t>
                      </a:r>
                      <a:r>
                        <a:rPr lang="en-US" dirty="0" err="1"/>
                        <a:t>ul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TapeStation</a:t>
                      </a:r>
                      <a:r>
                        <a:rPr lang="en-US" dirty="0"/>
                        <a:t>(ng/</a:t>
                      </a:r>
                      <a:r>
                        <a:rPr lang="en-US" dirty="0" err="1"/>
                        <a:t>ul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10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(Original DNA)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1710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Hot start master mix 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81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dirty="0"/>
                        <a:t>KOD Xtreme Hot Start**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56867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81BC1E6-43E0-732E-F715-3CC5188A7966}"/>
              </a:ext>
            </a:extLst>
          </p:cNvPr>
          <p:cNvSpPr txBox="1"/>
          <p:nvPr/>
        </p:nvSpPr>
        <p:spPr>
          <a:xfrm>
            <a:off x="1495144" y="3801625"/>
            <a:ext cx="2548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*:10ul       **:14ul</a:t>
            </a:r>
          </a:p>
        </p:txBody>
      </p:sp>
    </p:spTree>
    <p:extLst>
      <p:ext uri="{BB962C8B-B14F-4D97-AF65-F5344CB8AC3E}">
        <p14:creationId xmlns:p14="http://schemas.microsoft.com/office/powerpoint/2010/main" val="4183706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ACC0B-9A62-0F91-E685-175398C9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45" y="240925"/>
            <a:ext cx="4776130" cy="181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39D89-3D8B-826A-598F-04B772A7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445" y="2206487"/>
            <a:ext cx="4797708" cy="2093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A50B8-62E8-BF2C-DC1A-AC5755870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40" y="4523922"/>
            <a:ext cx="4747357" cy="2093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D52CD0-F687-1E4D-3F7C-2F9B1CC3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797" y="81008"/>
            <a:ext cx="5272466" cy="2008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A53F7-2D3C-DE4C-98BA-1BD3FEE9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30" y="2105842"/>
            <a:ext cx="5296287" cy="2310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F66A1-8312-FE60-E373-51415A6BC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4" y="4458720"/>
            <a:ext cx="5240704" cy="23106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5A0520-7B37-DF82-9167-7890A4DBB663}"/>
              </a:ext>
            </a:extLst>
          </p:cNvPr>
          <p:cNvSpPr txBox="1"/>
          <p:nvPr/>
        </p:nvSpPr>
        <p:spPr>
          <a:xfrm>
            <a:off x="7480081" y="4655537"/>
            <a:ext cx="402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303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12B4F-A7A3-9905-31E7-195CB7893D2C}"/>
              </a:ext>
            </a:extLst>
          </p:cNvPr>
          <p:cNvSpPr txBox="1"/>
          <p:nvPr/>
        </p:nvSpPr>
        <p:spPr>
          <a:xfrm>
            <a:off x="7321363" y="2346929"/>
            <a:ext cx="437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0C865-6CAE-4F28-0408-304E9D368C50}"/>
              </a:ext>
            </a:extLst>
          </p:cNvPr>
          <p:cNvSpPr txBox="1"/>
          <p:nvPr/>
        </p:nvSpPr>
        <p:spPr>
          <a:xfrm>
            <a:off x="7595190" y="2344863"/>
            <a:ext cx="437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308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255A6F-54A3-D56F-82A3-5E0399891DB3}"/>
              </a:ext>
            </a:extLst>
          </p:cNvPr>
          <p:cNvSpPr txBox="1"/>
          <p:nvPr/>
        </p:nvSpPr>
        <p:spPr>
          <a:xfrm>
            <a:off x="7845287" y="2445508"/>
            <a:ext cx="437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471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843E2-BE11-D918-F4BF-0899CCF66CCF}"/>
              </a:ext>
            </a:extLst>
          </p:cNvPr>
          <p:cNvSpPr txBox="1"/>
          <p:nvPr/>
        </p:nvSpPr>
        <p:spPr>
          <a:xfrm>
            <a:off x="7752982" y="4708703"/>
            <a:ext cx="402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474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2C54E4-B872-B125-6896-7DEF92A8DD13}"/>
              </a:ext>
            </a:extLst>
          </p:cNvPr>
          <p:cNvSpPr txBox="1">
            <a:spLocks/>
          </p:cNvSpPr>
          <p:nvPr/>
        </p:nvSpPr>
        <p:spPr>
          <a:xfrm>
            <a:off x="445527" y="590285"/>
            <a:ext cx="6529431" cy="481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CenP</a:t>
            </a:r>
            <a:r>
              <a:rPr lang="en-US" sz="3200" dirty="0"/>
              <a:t>-A results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AAD301B-D890-AD96-2934-3DF284F7C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55227"/>
              </p:ext>
            </p:extLst>
          </p:nvPr>
        </p:nvGraphicFramePr>
        <p:xfrm>
          <a:off x="495629" y="1466855"/>
          <a:ext cx="5703103" cy="2291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23571">
                  <a:extLst>
                    <a:ext uri="{9D8B030D-6E8A-4147-A177-3AD203B41FA5}">
                      <a16:colId xmlns:a16="http://schemas.microsoft.com/office/drawing/2014/main" val="3389457378"/>
                    </a:ext>
                  </a:extLst>
                </a:gridCol>
                <a:gridCol w="2127980">
                  <a:extLst>
                    <a:ext uri="{9D8B030D-6E8A-4147-A177-3AD203B41FA5}">
                      <a16:colId xmlns:a16="http://schemas.microsoft.com/office/drawing/2014/main" val="423256036"/>
                    </a:ext>
                  </a:extLst>
                </a:gridCol>
                <a:gridCol w="1425776">
                  <a:extLst>
                    <a:ext uri="{9D8B030D-6E8A-4147-A177-3AD203B41FA5}">
                      <a16:colId xmlns:a16="http://schemas.microsoft.com/office/drawing/2014/main" val="1430634707"/>
                    </a:ext>
                  </a:extLst>
                </a:gridCol>
                <a:gridCol w="1425776">
                  <a:extLst>
                    <a:ext uri="{9D8B030D-6E8A-4147-A177-3AD203B41FA5}">
                      <a16:colId xmlns:a16="http://schemas.microsoft.com/office/drawing/2014/main" val="2299098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Polymerase amplification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Qubit (ng/</a:t>
                      </a:r>
                      <a:r>
                        <a:rPr lang="en-US" dirty="0" err="1"/>
                        <a:t>ul</a:t>
                      </a:r>
                      <a:r>
                        <a:rPr lang="en-US" dirty="0"/>
                        <a:t>)*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TapeStation</a:t>
                      </a:r>
                      <a:r>
                        <a:rPr lang="en-US" dirty="0"/>
                        <a:t>(ng/</a:t>
                      </a:r>
                      <a:r>
                        <a:rPr lang="en-US" dirty="0" err="1"/>
                        <a:t>ul</a:t>
                      </a:r>
                      <a:r>
                        <a:rPr lang="en-US" dirty="0"/>
                        <a:t>)**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10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(Original DNA)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1710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Hot start master mix*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22.4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81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800" dirty="0"/>
                        <a:t>KOD Xtreme Hot Start**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56867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0B4C2BB-1FAD-CE1C-9756-136C0ADBFC88}"/>
              </a:ext>
            </a:extLst>
          </p:cNvPr>
          <p:cNvSpPr txBox="1"/>
          <p:nvPr/>
        </p:nvSpPr>
        <p:spPr>
          <a:xfrm>
            <a:off x="1329651" y="3850769"/>
            <a:ext cx="25487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*:10ul       **:14ul</a:t>
            </a:r>
          </a:p>
        </p:txBody>
      </p:sp>
    </p:spTree>
    <p:extLst>
      <p:ext uri="{BB962C8B-B14F-4D97-AF65-F5344CB8AC3E}">
        <p14:creationId xmlns:p14="http://schemas.microsoft.com/office/powerpoint/2010/main" val="2150475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77B04-92D8-CBDC-A710-1ABAD751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A188E-3560-DC1F-C6B4-D8BE7CD97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RIMGC samples from Carolina</a:t>
            </a:r>
          </a:p>
          <a:p>
            <a:pPr lvl="1"/>
            <a:r>
              <a:rPr lang="en-US" dirty="0"/>
              <a:t>PBMC isolation</a:t>
            </a:r>
            <a:r>
              <a:rPr lang="en-US" dirty="0">
                <a:sym typeface="Wingdings" panose="05000000000000000000" pitchFamily="2" charset="2"/>
              </a:rPr>
              <a:t> RIMGC002626 (P,S,M), RIMGC002639 (P,M,F)</a:t>
            </a:r>
            <a:endParaRPr lang="en-US" dirty="0"/>
          </a:p>
          <a:p>
            <a:pPr lvl="1"/>
            <a:r>
              <a:rPr lang="en-US" dirty="0"/>
              <a:t>ONT sequencing </a:t>
            </a:r>
            <a:r>
              <a:rPr lang="en-US" dirty="0">
                <a:sym typeface="Wingdings" panose="05000000000000000000" pitchFamily="2" charset="2"/>
              </a:rPr>
              <a:t>2 FN are running for RIMGC002626P, RIMGC002626S</a:t>
            </a:r>
            <a:endParaRPr lang="en-US" dirty="0"/>
          </a:p>
          <a:p>
            <a:pPr lvl="1"/>
            <a:r>
              <a:rPr lang="en-US" dirty="0"/>
              <a:t>Fiber-seq </a:t>
            </a:r>
            <a:r>
              <a:rPr lang="en-US" dirty="0">
                <a:sym typeface="Wingdings" panose="05000000000000000000" pitchFamily="2" charset="2"/>
              </a:rPr>
              <a:t> RIMGC002639P failed…</a:t>
            </a:r>
          </a:p>
          <a:p>
            <a:pPr lvl="1"/>
            <a:endParaRPr lang="en-US" dirty="0"/>
          </a:p>
          <a:p>
            <a:r>
              <a:rPr lang="en-US" dirty="0"/>
              <a:t>African genome from </a:t>
            </a:r>
            <a:r>
              <a:rPr lang="en-US" dirty="0" err="1"/>
              <a:t>Sarron</a:t>
            </a:r>
            <a:endParaRPr lang="en-US" dirty="0"/>
          </a:p>
          <a:p>
            <a:pPr lvl="1"/>
            <a:r>
              <a:rPr lang="en-US" dirty="0"/>
              <a:t>Fiber-seq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D0111, D0552 (hold), D0783 (hold)</a:t>
            </a:r>
          </a:p>
          <a:p>
            <a:pPr lvl="1"/>
            <a:r>
              <a:rPr lang="en-US" dirty="0"/>
              <a:t>Omni-C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D0111, D0552, D0783</a:t>
            </a:r>
          </a:p>
          <a:p>
            <a:pPr lvl="1"/>
            <a:r>
              <a:rPr lang="en-US" dirty="0" err="1"/>
              <a:t>Kinnex</a:t>
            </a:r>
            <a:r>
              <a:rPr lang="en-US" dirty="0"/>
              <a:t>-seq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D0111, D0552, D0783 (hold)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7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000596-AF7C-CA30-5135-9EEEEDC696FC}"/>
              </a:ext>
            </a:extLst>
          </p:cNvPr>
          <p:cNvGraphicFramePr/>
          <p:nvPr/>
        </p:nvGraphicFramePr>
        <p:xfrm>
          <a:off x="146639" y="1970198"/>
          <a:ext cx="11749988" cy="410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DC1918-78CC-EAF4-9366-39AB86032E64}"/>
              </a:ext>
            </a:extLst>
          </p:cNvPr>
          <p:cNvSpPr txBox="1"/>
          <p:nvPr/>
        </p:nvSpPr>
        <p:spPr>
          <a:xfrm>
            <a:off x="9354531" y="6543097"/>
            <a:ext cx="28374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 err="1">
                <a:latin typeface="ArialMT"/>
              </a:rPr>
              <a:t>CoHex</a:t>
            </a:r>
            <a:r>
              <a:rPr lang="en-US" sz="1200" b="0" i="0" u="none" strike="noStrike" baseline="0" dirty="0">
                <a:latin typeface="ArialMT"/>
              </a:rPr>
              <a:t>: </a:t>
            </a:r>
            <a:r>
              <a:rPr lang="en-US" sz="1200" b="0" i="0" u="none" strike="noStrike" baseline="0" dirty="0" err="1">
                <a:latin typeface="ArialMT"/>
              </a:rPr>
              <a:t>Hexamminecobalt</a:t>
            </a:r>
            <a:r>
              <a:rPr lang="en-US" sz="1200" b="0" i="0" u="none" strike="noStrike" baseline="0" dirty="0">
                <a:latin typeface="ArialMT"/>
              </a:rPr>
              <a:t>(III) chloride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ECE91E-9EAA-85E6-E0AF-D8E09D94EDBE}"/>
              </a:ext>
            </a:extLst>
          </p:cNvPr>
          <p:cNvGrpSpPr/>
          <p:nvPr/>
        </p:nvGrpSpPr>
        <p:grpSpPr>
          <a:xfrm>
            <a:off x="221006" y="1008984"/>
            <a:ext cx="5725212" cy="772683"/>
            <a:chOff x="0" y="723687"/>
            <a:chExt cx="5874994" cy="615660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DA8FE5-D291-98A3-6B5F-26B54DB3B30F}"/>
                </a:ext>
              </a:extLst>
            </p:cNvPr>
            <p:cNvSpPr/>
            <p:nvPr/>
          </p:nvSpPr>
          <p:spPr>
            <a:xfrm>
              <a:off x="0" y="723688"/>
              <a:ext cx="5874994" cy="61565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>
                <a:tint val="40000"/>
                <a:alpha val="90000"/>
                <a:hueOff val="5387775"/>
                <a:satOff val="-49786"/>
                <a:lumOff val="-5612"/>
                <a:alphaOff val="0"/>
              </a:schemeClr>
            </a:lnRef>
            <a:fillRef idx="1">
              <a:schemeClr val="accent2">
                <a:tint val="40000"/>
                <a:alpha val="90000"/>
                <a:hueOff val="5387775"/>
                <a:satOff val="-49786"/>
                <a:lumOff val="-561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5387775"/>
                <a:satOff val="-49786"/>
                <a:lumOff val="-561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8048F8-1274-8D23-0E72-7A05FB239016}"/>
                </a:ext>
              </a:extLst>
            </p:cNvPr>
            <p:cNvSpPr txBox="1"/>
            <p:nvPr/>
          </p:nvSpPr>
          <p:spPr>
            <a:xfrm>
              <a:off x="0" y="723687"/>
              <a:ext cx="5874994" cy="6156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27940" rIns="156464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Phenol-chloroform</a:t>
              </a:r>
              <a:r>
                <a:rPr lang="zh-TW" altLang="en-US" sz="2200" kern="1200" dirty="0"/>
                <a:t> </a:t>
              </a:r>
              <a:r>
                <a:rPr lang="en-US" altLang="zh-TW" sz="2200" b="1" kern="1200" dirty="0"/>
                <a:t>(PC)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2200" kern="1200" dirty="0"/>
                <a:t>(Logsdon &amp; Chuang 2024)</a:t>
              </a:r>
              <a:r>
                <a:rPr lang="en-US" sz="2200" kern="1200" dirty="0"/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B188C2-1D06-A9F4-E2BE-F322C4C43719}"/>
              </a:ext>
            </a:extLst>
          </p:cNvPr>
          <p:cNvGrpSpPr/>
          <p:nvPr/>
        </p:nvGrpSpPr>
        <p:grpSpPr>
          <a:xfrm>
            <a:off x="6096000" y="1008983"/>
            <a:ext cx="5725212" cy="772681"/>
            <a:chOff x="5874994" y="723688"/>
            <a:chExt cx="5874994" cy="615659"/>
          </a:xfrm>
          <a:solidFill>
            <a:schemeClr val="bg1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44B5B8-1D8A-75C7-269C-6A788B7FB44F}"/>
                </a:ext>
              </a:extLst>
            </p:cNvPr>
            <p:cNvSpPr/>
            <p:nvPr/>
          </p:nvSpPr>
          <p:spPr>
            <a:xfrm>
              <a:off x="5874994" y="723688"/>
              <a:ext cx="5874994" cy="615659"/>
            </a:xfrm>
            <a:prstGeom prst="rect">
              <a:avLst/>
            </a:prstGeom>
            <a:grpFill/>
          </p:spPr>
          <p:style>
            <a:lnRef idx="2">
              <a:schemeClr val="accent2">
                <a:tint val="40000"/>
                <a:alpha val="90000"/>
                <a:hueOff val="6734718"/>
                <a:satOff val="-62232"/>
                <a:lumOff val="-7015"/>
                <a:alphaOff val="0"/>
              </a:schemeClr>
            </a:lnRef>
            <a:fillRef idx="1">
              <a:schemeClr val="accent2">
                <a:tint val="40000"/>
                <a:alpha val="90000"/>
                <a:hueOff val="6734718"/>
                <a:satOff val="-62232"/>
                <a:lumOff val="-7015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6734718"/>
                <a:satOff val="-62232"/>
                <a:lumOff val="-701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B133B1-85A5-6B2D-46C2-8DB83433D752}"/>
                </a:ext>
              </a:extLst>
            </p:cNvPr>
            <p:cNvSpPr txBox="1"/>
            <p:nvPr/>
          </p:nvSpPr>
          <p:spPr>
            <a:xfrm>
              <a:off x="5874994" y="723688"/>
              <a:ext cx="5874994" cy="61565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27940" rIns="156464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 err="1"/>
                <a:t>FindingNemo</a:t>
              </a:r>
              <a:r>
                <a:rPr lang="en-US" sz="2200" kern="1200" dirty="0"/>
                <a:t> </a:t>
              </a:r>
              <a:r>
                <a:rPr lang="en-US" sz="2200" b="1" kern="1200" dirty="0"/>
                <a:t>(FN)</a:t>
              </a:r>
            </a:p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(</a:t>
              </a:r>
              <a:r>
                <a:rPr lang="en-US" sz="2200" kern="1200" dirty="0" err="1"/>
                <a:t>Cahyani</a:t>
              </a:r>
              <a:r>
                <a:rPr lang="en-US" sz="2200" kern="1200" dirty="0"/>
                <a:t> et al.</a:t>
              </a:r>
              <a:r>
                <a:rPr lang="zh-TW" altLang="en-US" sz="2200" kern="1200" dirty="0"/>
                <a:t> </a:t>
              </a:r>
              <a:r>
                <a:rPr lang="en-US" altLang="zh-TW" sz="2200" kern="1200" dirty="0"/>
                <a:t>2024)</a:t>
              </a:r>
              <a:endParaRPr lang="en-US" sz="2200" kern="1200" dirty="0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DEDBFC93-0106-C325-27CF-C40FB1A9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027" y="-118615"/>
            <a:ext cx="10515600" cy="1325563"/>
          </a:xfrm>
        </p:spPr>
        <p:txBody>
          <a:bodyPr/>
          <a:lstStyle/>
          <a:p>
            <a:r>
              <a:rPr lang="en-US" dirty="0"/>
              <a:t>Two approaches working in the Lab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EB25C629-AC7A-18D0-0D79-235A0B172768}"/>
              </a:ext>
            </a:extLst>
          </p:cNvPr>
          <p:cNvSpPr/>
          <p:nvPr/>
        </p:nvSpPr>
        <p:spPr>
          <a:xfrm>
            <a:off x="2960016" y="1781664"/>
            <a:ext cx="197963" cy="1885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916E4FA7-5B1F-5233-4466-1F90F4A49A28}"/>
              </a:ext>
            </a:extLst>
          </p:cNvPr>
          <p:cNvSpPr/>
          <p:nvPr/>
        </p:nvSpPr>
        <p:spPr>
          <a:xfrm>
            <a:off x="8996315" y="1789612"/>
            <a:ext cx="197963" cy="1885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32A238B8-05B1-546F-D0F7-5FE8CFBCF85E}"/>
              </a:ext>
            </a:extLst>
          </p:cNvPr>
          <p:cNvSpPr/>
          <p:nvPr/>
        </p:nvSpPr>
        <p:spPr>
          <a:xfrm>
            <a:off x="5666163" y="5981750"/>
            <a:ext cx="710939" cy="4156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96A582-E04B-76A1-8203-BD3D66806CC1}"/>
              </a:ext>
            </a:extLst>
          </p:cNvPr>
          <p:cNvGrpSpPr/>
          <p:nvPr/>
        </p:nvGrpSpPr>
        <p:grpSpPr>
          <a:xfrm>
            <a:off x="3233394" y="6411683"/>
            <a:ext cx="5725212" cy="356898"/>
            <a:chOff x="0" y="706412"/>
            <a:chExt cx="5874994" cy="632935"/>
          </a:xfrm>
          <a:solidFill>
            <a:schemeClr val="bg1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1D76FE-D434-0C94-0F08-C16F5B273B7D}"/>
                </a:ext>
              </a:extLst>
            </p:cNvPr>
            <p:cNvSpPr/>
            <p:nvPr/>
          </p:nvSpPr>
          <p:spPr>
            <a:xfrm>
              <a:off x="0" y="723688"/>
              <a:ext cx="5874994" cy="61565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2">
                <a:tint val="40000"/>
                <a:alpha val="90000"/>
                <a:hueOff val="5387775"/>
                <a:satOff val="-49786"/>
                <a:lumOff val="-5612"/>
                <a:alphaOff val="0"/>
              </a:schemeClr>
            </a:lnRef>
            <a:fillRef idx="1">
              <a:schemeClr val="accent2">
                <a:tint val="40000"/>
                <a:alpha val="90000"/>
                <a:hueOff val="5387775"/>
                <a:satOff val="-49786"/>
                <a:lumOff val="-561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5387775"/>
                <a:satOff val="-49786"/>
                <a:lumOff val="-561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44EFAE-BCF7-3FC4-1B6B-8407D83E1AC0}"/>
                </a:ext>
              </a:extLst>
            </p:cNvPr>
            <p:cNvSpPr txBox="1"/>
            <p:nvPr/>
          </p:nvSpPr>
          <p:spPr>
            <a:xfrm>
              <a:off x="0" y="706412"/>
              <a:ext cx="5874994" cy="6156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27940" rIns="156464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 err="1"/>
                <a:t>PromethION</a:t>
              </a:r>
              <a:r>
                <a:rPr lang="en-US" sz="2200" b="1" kern="1200" dirty="0"/>
                <a:t> platform sequencing</a:t>
              </a:r>
              <a:endParaRPr lang="en-US" sz="2200" kern="1200" dirty="0"/>
            </a:p>
          </p:txBody>
        </p:sp>
      </p:grpSp>
      <p:pic>
        <p:nvPicPr>
          <p:cNvPr id="3" name="Picture 2" descr="A test tube with a red liquid&#10;&#10;Description automatically generated">
            <a:extLst>
              <a:ext uri="{FF2B5EF4-FFF2-40B4-BE49-F238E27FC236}">
                <a16:creationId xmlns:a16="http://schemas.microsoft.com/office/drawing/2014/main" id="{22BD5F2D-BF02-803D-9B5B-491D353DD1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0" t="6717" r="24582" b="9358"/>
          <a:stretch/>
        </p:blipFill>
        <p:spPr>
          <a:xfrm rot="16200000">
            <a:off x="10587801" y="5677799"/>
            <a:ext cx="552779" cy="11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2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D3CF4E-5348-3393-40D1-418514FC8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641756"/>
              </p:ext>
            </p:extLst>
          </p:nvPr>
        </p:nvGraphicFramePr>
        <p:xfrm>
          <a:off x="921762" y="557301"/>
          <a:ext cx="10329332" cy="5991376"/>
        </p:xfrm>
        <a:graphic>
          <a:graphicData uri="http://schemas.openxmlformats.org/drawingml/2006/table">
            <a:tbl>
              <a:tblPr/>
              <a:tblGrid>
                <a:gridCol w="1143912">
                  <a:extLst>
                    <a:ext uri="{9D8B030D-6E8A-4147-A177-3AD203B41FA5}">
                      <a16:colId xmlns:a16="http://schemas.microsoft.com/office/drawing/2014/main" val="3244303022"/>
                    </a:ext>
                  </a:extLst>
                </a:gridCol>
                <a:gridCol w="1691782">
                  <a:extLst>
                    <a:ext uri="{9D8B030D-6E8A-4147-A177-3AD203B41FA5}">
                      <a16:colId xmlns:a16="http://schemas.microsoft.com/office/drawing/2014/main" val="1718605920"/>
                    </a:ext>
                  </a:extLst>
                </a:gridCol>
                <a:gridCol w="1125466">
                  <a:extLst>
                    <a:ext uri="{9D8B030D-6E8A-4147-A177-3AD203B41FA5}">
                      <a16:colId xmlns:a16="http://schemas.microsoft.com/office/drawing/2014/main" val="3880995764"/>
                    </a:ext>
                  </a:extLst>
                </a:gridCol>
                <a:gridCol w="1040932">
                  <a:extLst>
                    <a:ext uri="{9D8B030D-6E8A-4147-A177-3AD203B41FA5}">
                      <a16:colId xmlns:a16="http://schemas.microsoft.com/office/drawing/2014/main" val="724259624"/>
                    </a:ext>
                  </a:extLst>
                </a:gridCol>
                <a:gridCol w="1040932">
                  <a:extLst>
                    <a:ext uri="{9D8B030D-6E8A-4147-A177-3AD203B41FA5}">
                      <a16:colId xmlns:a16="http://schemas.microsoft.com/office/drawing/2014/main" val="1293268062"/>
                    </a:ext>
                  </a:extLst>
                </a:gridCol>
                <a:gridCol w="1217831">
                  <a:extLst>
                    <a:ext uri="{9D8B030D-6E8A-4147-A177-3AD203B41FA5}">
                      <a16:colId xmlns:a16="http://schemas.microsoft.com/office/drawing/2014/main" val="357763878"/>
                    </a:ext>
                  </a:extLst>
                </a:gridCol>
                <a:gridCol w="907761">
                  <a:extLst>
                    <a:ext uri="{9D8B030D-6E8A-4147-A177-3AD203B41FA5}">
                      <a16:colId xmlns:a16="http://schemas.microsoft.com/office/drawing/2014/main" val="3933062308"/>
                    </a:ext>
                  </a:extLst>
                </a:gridCol>
                <a:gridCol w="907761">
                  <a:extLst>
                    <a:ext uri="{9D8B030D-6E8A-4147-A177-3AD203B41FA5}">
                      <a16:colId xmlns:a16="http://schemas.microsoft.com/office/drawing/2014/main" val="640934683"/>
                    </a:ext>
                  </a:extLst>
                </a:gridCol>
                <a:gridCol w="1252955">
                  <a:extLst>
                    <a:ext uri="{9D8B030D-6E8A-4147-A177-3AD203B41FA5}">
                      <a16:colId xmlns:a16="http://schemas.microsoft.com/office/drawing/2014/main" val="2476513280"/>
                    </a:ext>
                  </a:extLst>
                </a:gridCol>
              </a:tblGrid>
              <a:tr h="55596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Sample ID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832" marR="83832" marT="41916" marB="4191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Common name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832" marR="83832" marT="41916" marB="4191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# of flow cells run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832" marR="83832" marT="41916" marB="4191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ONT data generated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ONT data generated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Read N50 (kbp)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832" marR="83832" marT="41916" marB="4191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UL ONT data generated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UL ONT data generated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UL ONT/ ONT (%)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832" marR="83832" marT="41916" marB="4191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86920"/>
                  </a:ext>
                </a:extLst>
              </a:tr>
              <a:tr h="248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(Gbp)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(fold cov)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(Gbp)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(fold cov)</a:t>
                      </a:r>
                      <a:endParaRPr lang="en-US" sz="1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68246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Olive Baboon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(PC15)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29.11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74817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Olive Baboon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(PC14)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49.15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80353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Drill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37.86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1193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PR00099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Angolan Colobus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81.86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26.41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40.42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466076"/>
                  </a:ext>
                </a:extLst>
              </a:tr>
              <a:tr h="3061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Southern Pig-tailed Macaque (SPM)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55.14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69427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PR00030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SPM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88176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Lemur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66.98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21.61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33.13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50354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Lemur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7.75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95072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Red-bellied Lemur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142.1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3851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Red-bellied Lemur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43.85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53.02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255441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PR00246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Lemur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46.52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92.4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47.11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230226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PR00246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Lemur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41.99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17.23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86595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PR00525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Woolly Monkey (CWM)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9.74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7095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PR00525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CWM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64.73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10.57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0015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PR00786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Golden Lion Tamarin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89078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PR00786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Golden Lion Tamarin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64.73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50.6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11017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White-faced Saki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73.35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23.66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39.31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53.59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188859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White-faced Saki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46.73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58.11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638010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PR00674</a:t>
                      </a: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Proboscis Monkey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(PC1)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39.17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12.34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134.3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61.78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82166"/>
                  </a:ext>
                </a:extLst>
              </a:tr>
              <a:tr h="21493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PR00674</a:t>
                      </a:r>
                      <a:endParaRPr lang="en-US" sz="11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Proboscis Monkey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(PC2)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51.52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16.62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138.9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32.81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10.58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63.68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2" marR="5822" marT="582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695460"/>
                  </a:ext>
                </a:extLst>
              </a:tr>
              <a:tr h="317952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sum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1031.65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332.45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2257.4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555.34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179.29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1085.44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408020"/>
                  </a:ext>
                </a:extLst>
              </a:tr>
              <a:tr h="317952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mean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51.5825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16.6225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112.87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27.767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8.9645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54.272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22" marR="5822" marT="5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5035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44DEEE2-A4C4-D096-4F5B-636978171424}"/>
              </a:ext>
            </a:extLst>
          </p:cNvPr>
          <p:cNvSpPr txBox="1"/>
          <p:nvPr/>
        </p:nvSpPr>
        <p:spPr>
          <a:xfrm>
            <a:off x="496186" y="1246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11 Primates PC results</a:t>
            </a:r>
          </a:p>
        </p:txBody>
      </p:sp>
    </p:spTree>
    <p:extLst>
      <p:ext uri="{BB962C8B-B14F-4D97-AF65-F5344CB8AC3E}">
        <p14:creationId xmlns:p14="http://schemas.microsoft.com/office/powerpoint/2010/main" val="291600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DDC481-0BFC-59D4-2B45-1ADC44638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800996"/>
              </p:ext>
            </p:extLst>
          </p:nvPr>
        </p:nvGraphicFramePr>
        <p:xfrm>
          <a:off x="952789" y="643466"/>
          <a:ext cx="10286428" cy="5571083"/>
        </p:xfrm>
        <a:graphic>
          <a:graphicData uri="http://schemas.openxmlformats.org/drawingml/2006/table">
            <a:tbl>
              <a:tblPr/>
              <a:tblGrid>
                <a:gridCol w="1183852">
                  <a:extLst>
                    <a:ext uri="{9D8B030D-6E8A-4147-A177-3AD203B41FA5}">
                      <a16:colId xmlns:a16="http://schemas.microsoft.com/office/drawing/2014/main" val="4257582504"/>
                    </a:ext>
                  </a:extLst>
                </a:gridCol>
                <a:gridCol w="1628298">
                  <a:extLst>
                    <a:ext uri="{9D8B030D-6E8A-4147-A177-3AD203B41FA5}">
                      <a16:colId xmlns:a16="http://schemas.microsoft.com/office/drawing/2014/main" val="1492212345"/>
                    </a:ext>
                  </a:extLst>
                </a:gridCol>
                <a:gridCol w="1058066">
                  <a:extLst>
                    <a:ext uri="{9D8B030D-6E8A-4147-A177-3AD203B41FA5}">
                      <a16:colId xmlns:a16="http://schemas.microsoft.com/office/drawing/2014/main" val="3273638894"/>
                    </a:ext>
                  </a:extLst>
                </a:gridCol>
                <a:gridCol w="981136">
                  <a:extLst>
                    <a:ext uri="{9D8B030D-6E8A-4147-A177-3AD203B41FA5}">
                      <a16:colId xmlns:a16="http://schemas.microsoft.com/office/drawing/2014/main" val="2650792995"/>
                    </a:ext>
                  </a:extLst>
                </a:gridCol>
                <a:gridCol w="981136">
                  <a:extLst>
                    <a:ext uri="{9D8B030D-6E8A-4147-A177-3AD203B41FA5}">
                      <a16:colId xmlns:a16="http://schemas.microsoft.com/office/drawing/2014/main" val="1969128031"/>
                    </a:ext>
                  </a:extLst>
                </a:gridCol>
                <a:gridCol w="1132808">
                  <a:extLst>
                    <a:ext uri="{9D8B030D-6E8A-4147-A177-3AD203B41FA5}">
                      <a16:colId xmlns:a16="http://schemas.microsoft.com/office/drawing/2014/main" val="43947396"/>
                    </a:ext>
                  </a:extLst>
                </a:gridCol>
                <a:gridCol w="977490">
                  <a:extLst>
                    <a:ext uri="{9D8B030D-6E8A-4147-A177-3AD203B41FA5}">
                      <a16:colId xmlns:a16="http://schemas.microsoft.com/office/drawing/2014/main" val="1877010121"/>
                    </a:ext>
                  </a:extLst>
                </a:gridCol>
                <a:gridCol w="977490">
                  <a:extLst>
                    <a:ext uri="{9D8B030D-6E8A-4147-A177-3AD203B41FA5}">
                      <a16:colId xmlns:a16="http://schemas.microsoft.com/office/drawing/2014/main" val="3286865286"/>
                    </a:ext>
                  </a:extLst>
                </a:gridCol>
                <a:gridCol w="1366152">
                  <a:extLst>
                    <a:ext uri="{9D8B030D-6E8A-4147-A177-3AD203B41FA5}">
                      <a16:colId xmlns:a16="http://schemas.microsoft.com/office/drawing/2014/main" val="922003832"/>
                    </a:ext>
                  </a:extLst>
                </a:gridCol>
              </a:tblGrid>
              <a:tr h="67932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Sample ID</a:t>
                      </a:r>
                      <a:endParaRPr lang="en-US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4" marR="105004" marT="52502" marB="5250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Common name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4" marR="105004" marT="52502" marB="5250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# of flow cells run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4" marR="105004" marT="52502" marB="5250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ONT data generated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ONT data generated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Read N50 (kbp)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4" marR="105004" marT="52502" marB="5250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UL ONT data generated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UL ONT data generated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UL ONT/ ONT (%)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004" marR="105004" marT="52502" marB="5250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482635"/>
                  </a:ext>
                </a:extLst>
              </a:tr>
              <a:tr h="2593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(Gbp)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(fold cov)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(Gbp)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(fold cov)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254172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Olive Baboon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(FN)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126.45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40.79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69.3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37.8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12.19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11890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Drill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1(FN1)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75.02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79.5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28.96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9.34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38.6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48386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Drill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(FN2)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41.55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16.61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5.36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39.98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149737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PR00099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Angolan Colobus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84.59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13.22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763021"/>
                  </a:ext>
                </a:extLst>
              </a:tr>
              <a:tr h="399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Southern Pig-tailed Macaque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(FN1)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68.87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79.3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8.69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39.2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37905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 Lemur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51.87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16.73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70.3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857391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Red-bellied Lemur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(FN1)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71.88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23.18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74.9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27.78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8.96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38.65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44469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PR00246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Lemur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(FN1)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64.52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85.5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27.66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8.92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697081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PR00786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Golden Lion Tamarin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(FN)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80.32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25.91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97.9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39.46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12.73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49.13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569854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PR00485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White-faced Saki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(FN1)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55.15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17.79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32.58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711943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PR00485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White-faced Saki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(FN2)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101.17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32.64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40.69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13.13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40.22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59720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PR00485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White-faced Saki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(FN3)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101.04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77.1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37.35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653613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White-faced Saki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(FN1)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48.78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40.67</a:t>
                      </a: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56925"/>
                  </a:ext>
                </a:extLst>
              </a:tr>
              <a:tr h="399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Southern Pig-tailed Macaque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(FN2)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28.36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9.15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113.2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15.85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5.11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55.89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29467"/>
                  </a:ext>
                </a:extLst>
              </a:tr>
              <a:tr h="2243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PR00246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Lemur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(FN2)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47.13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106.7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24.87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8.02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52.77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886905"/>
                  </a:ext>
                </a:extLst>
              </a:tr>
              <a:tr h="3993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PR00525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92" marR="7292" marT="729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Woolly Monkey (CWM)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(FN1)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81.53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26.3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96.6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39.47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12.73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48.41</a:t>
                      </a:r>
                    </a:p>
                  </a:txBody>
                  <a:tcPr marL="7292" marR="7292" marT="7292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075564"/>
                  </a:ext>
                </a:extLst>
              </a:tr>
              <a:tr h="25930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sum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1128.23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364.04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1357.5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460.34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148.48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668.72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806307"/>
                  </a:ext>
                </a:extLst>
              </a:tr>
              <a:tr h="25930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mean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70.514375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22.7525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84.84375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28.77125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9.28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41.795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92" marR="7292" marT="7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5037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E28645-0575-801F-352B-64C8176747DE}"/>
              </a:ext>
            </a:extLst>
          </p:cNvPr>
          <p:cNvSpPr txBox="1"/>
          <p:nvPr/>
        </p:nvSpPr>
        <p:spPr>
          <a:xfrm>
            <a:off x="496186" y="1246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11 Primates FN results</a:t>
            </a:r>
          </a:p>
        </p:txBody>
      </p:sp>
    </p:spTree>
    <p:extLst>
      <p:ext uri="{BB962C8B-B14F-4D97-AF65-F5344CB8AC3E}">
        <p14:creationId xmlns:p14="http://schemas.microsoft.com/office/powerpoint/2010/main" val="832083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FF316D0-39D1-46A1-9FB5-E8DF6E5E66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19619"/>
              </p:ext>
            </p:extLst>
          </p:nvPr>
        </p:nvGraphicFramePr>
        <p:xfrm>
          <a:off x="500691" y="144974"/>
          <a:ext cx="5237952" cy="301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F20D9BE-3DAF-4F0C-83B3-F92C8ABF04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672025"/>
              </p:ext>
            </p:extLst>
          </p:nvPr>
        </p:nvGraphicFramePr>
        <p:xfrm>
          <a:off x="500334" y="3247844"/>
          <a:ext cx="5246271" cy="336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7969439-4D58-4427-96ED-E94B50326B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181555"/>
              </p:ext>
            </p:extLst>
          </p:nvPr>
        </p:nvGraphicFramePr>
        <p:xfrm>
          <a:off x="6458989" y="3247844"/>
          <a:ext cx="5238427" cy="334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3D27F0-270F-4D00-BAB9-4C9F47F796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71834"/>
              </p:ext>
            </p:extLst>
          </p:nvPr>
        </p:nvGraphicFramePr>
        <p:xfrm>
          <a:off x="6459346" y="144973"/>
          <a:ext cx="5237952" cy="301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1042266B-3454-1B3D-D056-FD90F19F350F}"/>
              </a:ext>
            </a:extLst>
          </p:cNvPr>
          <p:cNvSpPr/>
          <p:nvPr/>
        </p:nvSpPr>
        <p:spPr>
          <a:xfrm>
            <a:off x="5009641" y="249532"/>
            <a:ext cx="625615" cy="62561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1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E036DF-01B6-A9CB-7EFF-075F5FB6A9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703640"/>
              </p:ext>
            </p:extLst>
          </p:nvPr>
        </p:nvGraphicFramePr>
        <p:xfrm>
          <a:off x="162950" y="352873"/>
          <a:ext cx="7002699" cy="61522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125">
                  <a:extLst>
                    <a:ext uri="{9D8B030D-6E8A-4147-A177-3AD203B41FA5}">
                      <a16:colId xmlns:a16="http://schemas.microsoft.com/office/drawing/2014/main" val="1757487908"/>
                    </a:ext>
                  </a:extLst>
                </a:gridCol>
                <a:gridCol w="903350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868288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135584">
                  <a:extLst>
                    <a:ext uri="{9D8B030D-6E8A-4147-A177-3AD203B41FA5}">
                      <a16:colId xmlns:a16="http://schemas.microsoft.com/office/drawing/2014/main" val="2138325515"/>
                    </a:ext>
                  </a:extLst>
                </a:gridCol>
                <a:gridCol w="1978352">
                  <a:extLst>
                    <a:ext uri="{9D8B030D-6E8A-4147-A177-3AD203B41FA5}">
                      <a16:colId xmlns:a16="http://schemas.microsoft.com/office/drawing/2014/main" val="443892377"/>
                    </a:ext>
                  </a:extLst>
                </a:gridCol>
              </a:tblGrid>
              <a:tr h="94170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flow cells run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 N50 (kbp)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ONT data generated</a:t>
                      </a:r>
                      <a:b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(Gbp; fold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202.44; 65.30x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77.49; 25.00x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166.45; 53.69x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81.42; 26.26x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3407158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183.67; 59.24x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90.7; 29.26x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96061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PR00129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162.69; 52.48x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80.75; 26.05x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6219124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PR00246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200.16; 64.57x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91.69; 29.58x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8589098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PR00525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199.17; 64.25x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102.44; 33.05x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47420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PR00239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201.93; 65.14x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105.88; 34.15x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464697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PR00485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257.36; 83.02x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96.4; 31.10x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0744370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152.15; 49.08x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72.13; 23.26x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622050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PR00786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198.89; 64.15x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97.17; 31.34x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2419420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PR00674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164.81; 53.16x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90.15; 29.08x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512809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PR00557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219.85; 70.92x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98.74; 31.85x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204865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PR00232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202.01; 65.16x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88.07; 28.41x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034192"/>
                  </a:ext>
                </a:extLst>
              </a:tr>
              <a:tr h="3721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048050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8E1C893-D048-7333-C5A3-60D001763A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90706"/>
              </p:ext>
            </p:extLst>
          </p:nvPr>
        </p:nvGraphicFramePr>
        <p:xfrm>
          <a:off x="7215116" y="352874"/>
          <a:ext cx="4699379" cy="6152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FC04222-B516-AD7C-FDFA-F3D178B2D3C9}"/>
              </a:ext>
            </a:extLst>
          </p:cNvPr>
          <p:cNvSpPr txBox="1"/>
          <p:nvPr/>
        </p:nvSpPr>
        <p:spPr>
          <a:xfrm>
            <a:off x="1433590" y="6505127"/>
            <a:ext cx="340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47/13= 3.6 FC/Sample</a:t>
            </a:r>
          </a:p>
        </p:txBody>
      </p:sp>
    </p:spTree>
    <p:extLst>
      <p:ext uri="{BB962C8B-B14F-4D97-AF65-F5344CB8AC3E}">
        <p14:creationId xmlns:p14="http://schemas.microsoft.com/office/powerpoint/2010/main" val="36251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9A48B-6778-FDF8-DE3C-C0941C6C6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206A45-B710-E2C4-A3F8-C92DF6D1C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1203"/>
          <a:stretch/>
        </p:blipFill>
        <p:spPr bwMode="auto">
          <a:xfrm>
            <a:off x="1081219" y="912022"/>
            <a:ext cx="2377440" cy="16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6ED03-1ECF-C93B-3FA2-FB217CB3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7" y="-248776"/>
            <a:ext cx="1129104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Sequenced sample # 14-17 (38 million cells/sample)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1E8D75-98A0-64B6-E2B7-634873E49B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588392"/>
              </p:ext>
            </p:extLst>
          </p:nvPr>
        </p:nvGraphicFramePr>
        <p:xfrm>
          <a:off x="238875" y="2807991"/>
          <a:ext cx="11544632" cy="33180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7539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1872137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770137">
                  <a:extLst>
                    <a:ext uri="{9D8B030D-6E8A-4147-A177-3AD203B41FA5}">
                      <a16:colId xmlns:a16="http://schemas.microsoft.com/office/drawing/2014/main" val="1586966093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230623445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745629">
                  <a:extLst>
                    <a:ext uri="{9D8B030D-6E8A-4147-A177-3AD203B41FA5}">
                      <a16:colId xmlns:a16="http://schemas.microsoft.com/office/drawing/2014/main" val="695660015"/>
                    </a:ext>
                  </a:extLst>
                </a:gridCol>
                <a:gridCol w="2473907">
                  <a:extLst>
                    <a:ext uri="{9D8B030D-6E8A-4147-A177-3AD203B41FA5}">
                      <a16:colId xmlns:a16="http://schemas.microsoft.com/office/drawing/2014/main" val="84185890"/>
                    </a:ext>
                  </a:extLst>
                </a:gridCol>
              </a:tblGrid>
              <a:tr h="8951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Cell line #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Taxon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Abbreviation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DNA extraction date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Sequencing date (flow cell)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6057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PPG00715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Hylobates lar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Lar Gibbon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Lesser Ape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HLA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12/5-6/24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12/10/24 (1PC, 2FN)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6057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PPG00726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Macaca nigra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Celebes Crested Macaque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Old World Monkey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MNI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12/12-13/24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12/17/24 (1PC, 2FN)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3693407158"/>
                  </a:ext>
                </a:extLst>
              </a:tr>
              <a:tr h="6057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PPG00740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Propithecus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diadema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Diademed Sifaka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Lemur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PDI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11/26-27/24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12/3/24 (1PC, 2FN)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3036041876"/>
                  </a:ext>
                </a:extLst>
              </a:tr>
              <a:tr h="60571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PPG00833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Macaca 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silenus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Lion-tailed Macaque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Old World Monkey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MSI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1/3/25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01/07/25 (2FN)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8913114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7C047E2-C9D5-53E4-9CD3-B4F64DFD6DF0}"/>
              </a:ext>
            </a:extLst>
          </p:cNvPr>
          <p:cNvSpPr txBox="1"/>
          <p:nvPr/>
        </p:nvSpPr>
        <p:spPr>
          <a:xfrm>
            <a:off x="845932" y="2227642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HLA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D6071F-D846-E1BE-368B-EF95D7502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r="6104" b="776"/>
          <a:stretch/>
        </p:blipFill>
        <p:spPr bwMode="auto">
          <a:xfrm>
            <a:off x="3625507" y="912022"/>
            <a:ext cx="2181074" cy="16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BDFD6-5BCF-86B4-D1FF-78C1544BF6C4}"/>
              </a:ext>
            </a:extLst>
          </p:cNvPr>
          <p:cNvSpPr txBox="1"/>
          <p:nvPr/>
        </p:nvSpPr>
        <p:spPr>
          <a:xfrm>
            <a:off x="3413901" y="2203407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b="1" dirty="0">
                <a:solidFill>
                  <a:srgbClr val="FFFF00"/>
                </a:solidFill>
                <a:highlight>
                  <a:srgbClr val="008000"/>
                </a:highlight>
                <a:latin typeface="Calibri" panose="020F0502020204030204" pitchFamily="34" charset="0"/>
              </a:rPr>
              <a:t>MNI</a:t>
            </a:r>
            <a:endParaRPr lang="en-US" sz="1800" b="1" kern="1200" dirty="0">
              <a:solidFill>
                <a:srgbClr val="FFFF00"/>
              </a:solidFill>
              <a:effectLst/>
              <a:highlight>
                <a:srgbClr val="008000"/>
              </a:highlight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30" name="Picture 6" descr="Diademed Sifaka and Youngster (Propithecus diadema) | Flickr">
            <a:extLst>
              <a:ext uri="{FF2B5EF4-FFF2-40B4-BE49-F238E27FC236}">
                <a16:creationId xmlns:a16="http://schemas.microsoft.com/office/drawing/2014/main" id="{8F0588DB-3B4C-FD01-EBBF-6C80E7C90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/>
          <a:stretch/>
        </p:blipFill>
        <p:spPr bwMode="auto">
          <a:xfrm>
            <a:off x="6019970" y="912021"/>
            <a:ext cx="2181074" cy="16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748E0C-760D-9797-E752-4CC55AC1C1FB}"/>
              </a:ext>
            </a:extLst>
          </p:cNvPr>
          <p:cNvSpPr txBox="1"/>
          <p:nvPr/>
        </p:nvSpPr>
        <p:spPr>
          <a:xfrm>
            <a:off x="5812653" y="2203407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b="1" dirty="0">
                <a:solidFill>
                  <a:srgbClr val="FFFF00"/>
                </a:solidFill>
                <a:highlight>
                  <a:srgbClr val="008000"/>
                </a:highlight>
                <a:latin typeface="Calibri" panose="020F0502020204030204" pitchFamily="34" charset="0"/>
              </a:rPr>
              <a:t>PDI</a:t>
            </a:r>
            <a:endParaRPr lang="en-US" sz="1800" b="1" kern="1200" dirty="0">
              <a:solidFill>
                <a:srgbClr val="FFFF00"/>
              </a:solidFill>
              <a:effectLst/>
              <a:highlight>
                <a:srgbClr val="008000"/>
              </a:highlight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34" name="Picture 10" descr="The best place to see the rare Lion Tailed Macaque in the wild - Be On The  Road | Live your Travel Dream!">
            <a:extLst>
              <a:ext uri="{FF2B5EF4-FFF2-40B4-BE49-F238E27FC236}">
                <a16:creationId xmlns:a16="http://schemas.microsoft.com/office/drawing/2014/main" id="{8A12D81B-80F0-C200-069C-3C1578E6D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r="17804" b="20661"/>
          <a:stretch/>
        </p:blipFill>
        <p:spPr bwMode="auto">
          <a:xfrm>
            <a:off x="8408362" y="912021"/>
            <a:ext cx="2353994" cy="16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8C5DAF-6C3F-4890-F948-073F119D6133}"/>
              </a:ext>
            </a:extLst>
          </p:cNvPr>
          <p:cNvSpPr txBox="1"/>
          <p:nvPr/>
        </p:nvSpPr>
        <p:spPr>
          <a:xfrm>
            <a:off x="8201044" y="2227642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b="1" dirty="0">
                <a:solidFill>
                  <a:srgbClr val="FFFF00"/>
                </a:solidFill>
                <a:highlight>
                  <a:srgbClr val="008000"/>
                </a:highlight>
                <a:latin typeface="Calibri" panose="020F0502020204030204" pitchFamily="34" charset="0"/>
              </a:rPr>
              <a:t>MSI</a:t>
            </a:r>
            <a:endParaRPr lang="en-US" sz="1800" b="1" kern="1200" dirty="0">
              <a:solidFill>
                <a:srgbClr val="FFFF00"/>
              </a:solidFill>
              <a:effectLst/>
              <a:highlight>
                <a:srgbClr val="008000"/>
              </a:highlight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94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A44F-4B05-4F31-2E0F-0A322EFED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Agile Gibbon (Hylobates agilis) · iNaturalist">
            <a:extLst>
              <a:ext uri="{FF2B5EF4-FFF2-40B4-BE49-F238E27FC236}">
                <a16:creationId xmlns:a16="http://schemas.microsoft.com/office/drawing/2014/main" id="{38F76E9C-E574-E674-C300-28714131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" y="765373"/>
            <a:ext cx="2663189" cy="17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58B946-05AC-FCE5-0D45-1F11F21C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67" y="-248776"/>
            <a:ext cx="1129104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Sequenced sample # 19-20 (38 million cells/sample)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843D2B-B6AE-121F-AB2E-FF9C08ECC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619848"/>
              </p:ext>
            </p:extLst>
          </p:nvPr>
        </p:nvGraphicFramePr>
        <p:xfrm>
          <a:off x="238875" y="2807991"/>
          <a:ext cx="11544632" cy="284852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7539">
                  <a:extLst>
                    <a:ext uri="{9D8B030D-6E8A-4147-A177-3AD203B41FA5}">
                      <a16:colId xmlns:a16="http://schemas.microsoft.com/office/drawing/2014/main" val="2887042519"/>
                    </a:ext>
                  </a:extLst>
                </a:gridCol>
                <a:gridCol w="1872137">
                  <a:extLst>
                    <a:ext uri="{9D8B030D-6E8A-4147-A177-3AD203B41FA5}">
                      <a16:colId xmlns:a16="http://schemas.microsoft.com/office/drawing/2014/main" val="1111687602"/>
                    </a:ext>
                  </a:extLst>
                </a:gridCol>
                <a:gridCol w="1770137">
                  <a:extLst>
                    <a:ext uri="{9D8B030D-6E8A-4147-A177-3AD203B41FA5}">
                      <a16:colId xmlns:a16="http://schemas.microsoft.com/office/drawing/2014/main" val="1586966093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230623445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92652150"/>
                    </a:ext>
                  </a:extLst>
                </a:gridCol>
                <a:gridCol w="1745629">
                  <a:extLst>
                    <a:ext uri="{9D8B030D-6E8A-4147-A177-3AD203B41FA5}">
                      <a16:colId xmlns:a16="http://schemas.microsoft.com/office/drawing/2014/main" val="695660015"/>
                    </a:ext>
                  </a:extLst>
                </a:gridCol>
                <a:gridCol w="2473907">
                  <a:extLst>
                    <a:ext uri="{9D8B030D-6E8A-4147-A177-3AD203B41FA5}">
                      <a16:colId xmlns:a16="http://schemas.microsoft.com/office/drawing/2014/main" val="84185890"/>
                    </a:ext>
                  </a:extLst>
                </a:gridCol>
              </a:tblGrid>
              <a:tr h="94012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Cell line #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Species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Common name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Taxon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Abbreviation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DNA extraction date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Sequencing date (flow cell)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089074244"/>
                  </a:ext>
                </a:extLst>
              </a:tr>
              <a:tr h="63613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24242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PPG00773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Hylobates agilis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Agile Gibbon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Lesser Ape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HAG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1/9-10/25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1/14,15/25 (1PC, 2FN) 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3958390432"/>
                  </a:ext>
                </a:extLst>
              </a:tr>
              <a:tr h="63613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rgbClr val="24242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PPG00782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Macaca </a:t>
                      </a:r>
                      <a:r>
                        <a:rPr lang="en-US" sz="1600" i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fuscata</a:t>
                      </a:r>
                      <a:endParaRPr lang="en-US" sz="1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Japanese Macaque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Old World Monkey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MFU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1/17/25, </a:t>
                      </a:r>
                      <a:r>
                        <a:rPr lang="en-US" sz="16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2/14/25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1/21, 28/25, 2/18/25  (1PC, 3FN)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3693407158"/>
                  </a:ext>
                </a:extLst>
              </a:tr>
              <a:tr h="63613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solidFill>
                            <a:srgbClr val="242424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PPG01034 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Galago senegalensis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Northern Lesser Galago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Galagos/Lorises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GSE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1/17/25, </a:t>
                      </a:r>
                      <a:r>
                        <a:rPr lang="en-US" sz="160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2/14/25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1/21, 28/25, 2/18/25 (1PC, 3FN)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303604187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2905AB-A11A-1751-AB0B-E15B25902DB3}"/>
              </a:ext>
            </a:extLst>
          </p:cNvPr>
          <p:cNvSpPr txBox="1"/>
          <p:nvPr/>
        </p:nvSpPr>
        <p:spPr>
          <a:xfrm>
            <a:off x="857249" y="2169725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HAG</a:t>
            </a:r>
          </a:p>
        </p:txBody>
      </p:sp>
      <p:pic>
        <p:nvPicPr>
          <p:cNvPr id="19" name="Picture 12" descr="Japanese Macaques, looking at the … – License image – 71339263 ❘ lookphotos">
            <a:extLst>
              <a:ext uri="{FF2B5EF4-FFF2-40B4-BE49-F238E27FC236}">
                <a16:creationId xmlns:a16="http://schemas.microsoft.com/office/drawing/2014/main" id="{9A20EC27-A5B1-DFDB-0DD9-995C0898C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3" t="14631" r="9924" b="30334"/>
          <a:stretch/>
        </p:blipFill>
        <p:spPr bwMode="auto">
          <a:xfrm>
            <a:off x="3970020" y="765372"/>
            <a:ext cx="2476500" cy="17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E7910E-8325-A3F5-4CF8-31F18F9CE0ED}"/>
              </a:ext>
            </a:extLst>
          </p:cNvPr>
          <p:cNvSpPr txBox="1"/>
          <p:nvPr/>
        </p:nvSpPr>
        <p:spPr>
          <a:xfrm>
            <a:off x="3745631" y="2169725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MFU</a:t>
            </a:r>
          </a:p>
        </p:txBody>
      </p:sp>
      <p:pic>
        <p:nvPicPr>
          <p:cNvPr id="21" name="Picture 14" descr="Lesser Galagos - The Curious Bushbaby of South Africa - Vision Times">
            <a:extLst>
              <a:ext uri="{FF2B5EF4-FFF2-40B4-BE49-F238E27FC236}">
                <a16:creationId xmlns:a16="http://schemas.microsoft.com/office/drawing/2014/main" id="{3852C2AB-3A53-74F4-154D-58CA41E6F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1" t="10767" r="7753" b="6174"/>
          <a:stretch/>
        </p:blipFill>
        <p:spPr bwMode="auto">
          <a:xfrm>
            <a:off x="6652260" y="765372"/>
            <a:ext cx="2416833" cy="177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DBC7A0-BC1E-C0E6-4542-FE6D61D5A2E1}"/>
              </a:ext>
            </a:extLst>
          </p:cNvPr>
          <p:cNvSpPr txBox="1"/>
          <p:nvPr/>
        </p:nvSpPr>
        <p:spPr>
          <a:xfrm>
            <a:off x="6458939" y="2169725"/>
            <a:ext cx="890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fontAlgn="b" latinLnBrk="0" hangingPunct="1"/>
            <a:r>
              <a:rPr lang="en-US" sz="1800" b="1" kern="1200" dirty="0">
                <a:solidFill>
                  <a:srgbClr val="FFFF00"/>
                </a:solidFill>
                <a:effectLst/>
                <a:highlight>
                  <a:srgbClr val="008000"/>
                </a:highlight>
                <a:latin typeface="Calibri" panose="020F0502020204030204" pitchFamily="34" charset="0"/>
                <a:ea typeface="+mn-ea"/>
                <a:cs typeface="+mn-cs"/>
              </a:rPr>
              <a:t>GSE</a:t>
            </a:r>
          </a:p>
        </p:txBody>
      </p:sp>
    </p:spTree>
    <p:extLst>
      <p:ext uri="{BB962C8B-B14F-4D97-AF65-F5344CB8AC3E}">
        <p14:creationId xmlns:p14="http://schemas.microsoft.com/office/powerpoint/2010/main" val="75280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146152</TotalTime>
  <Words>3521</Words>
  <Application>Microsoft Office PowerPoint</Application>
  <PresentationFormat>Widescreen</PresentationFormat>
  <Paragraphs>1126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Aptos Display</vt:lpstr>
      <vt:lpstr>Aptos Narrow</vt:lpstr>
      <vt:lpstr>Arial</vt:lpstr>
      <vt:lpstr>ArialMT</vt:lpstr>
      <vt:lpstr>Calibri</vt:lpstr>
      <vt:lpstr>ElsevierGulliver</vt:lpstr>
      <vt:lpstr>Google Sans</vt:lpstr>
      <vt:lpstr>Nunito Sans</vt:lpstr>
      <vt:lpstr>Wingdings</vt:lpstr>
      <vt:lpstr>Office Theme</vt:lpstr>
      <vt:lpstr>PowerPoint Presentation</vt:lpstr>
      <vt:lpstr>Primate pangenome project</vt:lpstr>
      <vt:lpstr>Two approaches working in the Lab</vt:lpstr>
      <vt:lpstr>PowerPoint Presentation</vt:lpstr>
      <vt:lpstr>PowerPoint Presentation</vt:lpstr>
      <vt:lpstr>PowerPoint Presentation</vt:lpstr>
      <vt:lpstr>PowerPoint Presentation</vt:lpstr>
      <vt:lpstr>Sequenced sample # 14-17 (38 million cells/sample)</vt:lpstr>
      <vt:lpstr>Sequenced sample # 19-20 (38 million cells/sample)</vt:lpstr>
      <vt:lpstr>PowerPoint Presentation</vt:lpstr>
      <vt:lpstr>PowerPoint Presentation</vt:lpstr>
      <vt:lpstr>PowerPoint Presentation</vt:lpstr>
      <vt:lpstr>Summary of sample #1-5</vt:lpstr>
      <vt:lpstr>Summary of sample #6-10</vt:lpstr>
      <vt:lpstr>Sequenced sample # 14-17 (38 million cells/sample)</vt:lpstr>
      <vt:lpstr>Sequenced sample # 19-20 (38 million cells/sample)</vt:lpstr>
      <vt:lpstr>PowerPoint Presentation</vt:lpstr>
      <vt:lpstr>NanoPlot-20250128_ nhp_GSE_PR01034_ULK114  &gt;&gt;&gt;Old flow cell </vt:lpstr>
      <vt:lpstr>LT18 project (UT Health)</vt:lpstr>
      <vt:lpstr>Karyotyping results: LT18-7 family</vt:lpstr>
      <vt:lpstr>PowerPoint Presentation</vt:lpstr>
      <vt:lpstr>PowerPoint Presentation</vt:lpstr>
      <vt:lpstr>CUTANA-CUT&amp;RUN</vt:lpstr>
      <vt:lpstr>CUT &amp; RUN DNA</vt:lpstr>
      <vt:lpstr>Polymerase test </vt:lpstr>
      <vt:lpstr>H3K4me3 results</vt:lpstr>
      <vt:lpstr>PowerPoint Presentation</vt:lpstr>
      <vt:lpstr>Other projects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Chuang, Shu-Cheng</dc:creator>
  <cp:lastModifiedBy>Chuang, Shu-Cheng</cp:lastModifiedBy>
  <cp:revision>110</cp:revision>
  <cp:lastPrinted>2024-11-04T14:47:49Z</cp:lastPrinted>
  <dcterms:created xsi:type="dcterms:W3CDTF">2024-06-27T16:11:24Z</dcterms:created>
  <dcterms:modified xsi:type="dcterms:W3CDTF">2025-03-17T16:27:47Z</dcterms:modified>
</cp:coreProperties>
</file>